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5942" r:id="rId1"/>
    <p:sldMasterId id="2147486687" r:id="rId2"/>
    <p:sldMasterId id="2147495599" r:id="rId3"/>
    <p:sldMasterId id="2147496646" r:id="rId4"/>
    <p:sldMasterId id="2147496730" r:id="rId5"/>
    <p:sldMasterId id="2147496742" r:id="rId6"/>
    <p:sldMasterId id="2147496754" r:id="rId7"/>
  </p:sldMasterIdLst>
  <p:notesMasterIdLst>
    <p:notesMasterId r:id="rId33"/>
  </p:notesMasterIdLst>
  <p:sldIdLst>
    <p:sldId id="414" r:id="rId8"/>
    <p:sldId id="415" r:id="rId9"/>
    <p:sldId id="389" r:id="rId10"/>
    <p:sldId id="331" r:id="rId11"/>
    <p:sldId id="335" r:id="rId12"/>
    <p:sldId id="400" r:id="rId13"/>
    <p:sldId id="388" r:id="rId14"/>
    <p:sldId id="390" r:id="rId15"/>
    <p:sldId id="387" r:id="rId16"/>
    <p:sldId id="392" r:id="rId17"/>
    <p:sldId id="394" r:id="rId18"/>
    <p:sldId id="397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</p:sldIdLst>
  <p:sldSz cx="12192000" cy="6858000"/>
  <p:notesSz cx="6858000" cy="9144000"/>
  <p:embeddedFontLst>
    <p:embeddedFont>
      <p:font typeface="Cambria Math" panose="02040503050406030204" pitchFamily="18" charset="0"/>
      <p:regular r:id="rId34"/>
    </p:embeddedFont>
    <p:embeddedFont>
      <p:font typeface="Garamond" panose="02020404030301010803" pitchFamily="18" charset="0"/>
      <p:regular r:id="rId35"/>
      <p:bold r:id="rId36"/>
      <p: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  <p:embeddedFont>
      <p:font typeface="NikoshBAN" panose="02000000000000000000" pitchFamily="2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Book Antiqua" panose="02040602050305030304" pitchFamily="18" charset="0"/>
      <p:regular r:id="rId49"/>
      <p:bold r:id="rId50"/>
      <p:italic r:id="rId51"/>
      <p:boldItalic r:id="rId52"/>
    </p:embeddedFont>
    <p:embeddedFont>
      <p:font typeface="SutonnyMJ" pitchFamily="2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E2FA"/>
    <a:srgbClr val="0000CC"/>
    <a:srgbClr val="3333CC"/>
    <a:srgbClr val="6CE1F8"/>
    <a:srgbClr val="65E9FB"/>
    <a:srgbClr val="CC0066"/>
    <a:srgbClr val="FF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6000" autoAdjust="0"/>
  </p:normalViewPr>
  <p:slideViewPr>
    <p:cSldViewPr>
      <p:cViewPr varScale="1">
        <p:scale>
          <a:sx n="71" d="100"/>
          <a:sy n="71" d="100"/>
        </p:scale>
        <p:origin x="67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6.fntdata"/><Relationship Id="rId21" Type="http://schemas.openxmlformats.org/officeDocument/2006/relationships/slide" Target="slides/slide14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" Target="slides/slide1.xml"/><Relationship Id="rId51" Type="http://schemas.openxmlformats.org/officeDocument/2006/relationships/font" Target="fonts/font18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AB19CB48-9BE7-4219-A2D9-F72AF16C5D8D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1EAFBE6-7A02-42D2-9314-BA3139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282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243-2456-45DB-8B54-2A38A921ABC0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0006-C9E2-4370-8757-C0A10A35E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8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686B-CF85-46D4-A52C-65C7E4758B3E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370C-51C7-4502-A189-11030F99A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0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1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1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682A-608A-402B-ADA2-CD94BEEA2CCC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8018-D273-48B5-89DB-A1AE7CD49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0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8B486-013C-45A6-ACB5-B16C04BB7F33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894B4-6DE0-4E9E-A3B9-CA4D139A4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6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95F6D-A4A3-405F-A3B2-0047901FEDD9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7C0C-1581-4132-B117-412526345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3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6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D31B-91C5-4E9E-A6D2-6C51312F6370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5718-68CB-468E-870C-AA35A38B9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8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451F8-FEC5-4777-9C15-5F3C4263DBA8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93529-D1B4-4C8C-9519-FF5E4BD40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F274-642D-439D-882F-19DBE1FCE831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00F7-AAE9-46CE-BB48-FFF60E08E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1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9C99E-F24E-411B-9E35-AEB92EE4F2FD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777BE-1F57-46D2-B4F8-42A52001B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73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BE13-858F-4D14-BAEF-984DE4CBC1D3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0142C-B562-4E7D-911E-994B7FB34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5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1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0ED0-4578-49FB-A366-2DAECBC69659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0961F-DDF2-42A6-832D-D496092CD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9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7FED-A1DB-443B-AFFB-77AFBE7B33E3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64B3-7566-4CC2-821D-1CDD8BC86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7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03A9-766B-4CA1-A4A9-50B5F5001812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35B4-B75D-4223-8435-16BF663E5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70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4154-4C91-4142-827F-4134BECC42D5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E565-F544-42B2-A53A-A08D422EE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34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9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9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5846-E123-4805-B069-7CD5CDECA1DD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5100-FFAB-45DE-8FEA-72B28B2BF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64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73A0B-0218-4499-B885-DFD6A09046DB}" type="datetime1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6B65-A0C6-41B4-90C6-21F2C29B5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789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0B1C-EFE6-43F6-AC30-2B8DB2D8D9AB}" type="datetime1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19658-BBD4-4536-B9AA-27C3A2117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680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06F3-A799-4196-8FE1-5BF381C0EC25}" type="datetime1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C153-E5F0-4CF4-A6D3-68CDFB7B6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508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9B72E-4E7D-4853-B77C-2BF1249787AF}" type="datetime1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137F5-464C-4094-A08B-E1C3EB5A1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470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86F9-65F1-4819-A8D6-664DBEF9C65B}" type="datetime1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2A2A-0D29-4A25-8B1F-083E43E87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500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BACCE-8467-4EDE-B2E2-1E2F7F996595}" type="datetime1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B57DF-A1D4-459D-BE6B-5F52B8329A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24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C771-1259-44CB-82D4-42D04A9C47A4}" type="datetime1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11B1-A415-4D16-B495-99601FE23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01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73"/>
            <a:ext cx="103632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406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81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21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62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202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843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836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12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64B46-8B78-452D-BDE8-4A0B5673AE78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D756-F713-498B-8CE7-9CA8309A5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8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8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E2AF-58BE-4919-B78D-C811BEC82810}" type="datetime1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33941-B261-41C9-9FD9-54E3D69D0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069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58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8E90-2BDF-44C6-9B91-DB69162D68E2}" type="datetime1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BB019-1864-45E9-A94F-B511AC9DC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091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AEB10-1102-4A43-B86B-5ECC73103B57}" type="datetime1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B29FD-ABBE-4A68-B5D8-8FB74B8A8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201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1D4F-AFCE-4085-8681-D5E31517D363}" type="datetime1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8E5C6-8675-48DE-9911-2DC6356016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87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2924EEE-2B61-4FDD-A285-2D7F77EDD92D}" type="datetimeFigureOut">
              <a:rPr lang="en-US" smtClean="0"/>
              <a:pPr defTabSz="685800"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FC68E70-7E87-4A5B-859D-3A15367731FE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98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A0964A5-7858-4F68-9691-D06EA5FA2DAA}" type="datetimeFigureOut">
              <a:rPr lang="en-US" smtClean="0"/>
              <a:pPr defTabSz="685800"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3707D07-0081-488E-AD67-BF159E03D391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69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05FDFA1-05EC-4A85-8F1D-0A5E1D5E5D7A}" type="datetimeFigureOut">
              <a:rPr lang="en-US" smtClean="0"/>
              <a:pPr defTabSz="685800"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9AF88FD-A3D2-4D7E-9ACA-9A82F909D210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9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3021972-6754-4305-85FB-DE07D63F4C65}" type="datetimeFigureOut">
              <a:rPr lang="en-US" smtClean="0"/>
              <a:pPr defTabSz="685800"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A6028D2-2319-4652-8D31-7A36E580BA6A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3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DEF4C34-F4DF-433E-87F7-B07EC63F8B73}" type="datetimeFigureOut">
              <a:rPr lang="en-US" smtClean="0"/>
              <a:pPr defTabSz="685800">
                <a:defRPr/>
              </a:pPr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F6198F7-48FB-4CEF-BAD9-D0B5DD4F98B3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78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2FE79C8-3190-4D01-B89D-E5EEC1A1C598}" type="datetimeFigureOut">
              <a:rPr lang="en-US" smtClean="0"/>
              <a:pPr defTabSz="685800">
                <a:defRPr/>
              </a:pPr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0855EBE-08B6-4447-959C-0778A35C76C6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2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18B82-16DB-4897-A254-53397601F4CB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EC4A-D339-49B8-9A3C-BF4E52514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562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77BB6AD-8454-41F1-B94E-A9B7F45B63B6}" type="datetimeFigureOut">
              <a:rPr lang="en-US" smtClean="0"/>
              <a:pPr defTabSz="685800">
                <a:defRPr/>
              </a:pPr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789AF3C-B813-42B4-A0BA-D1DEA752A385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47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1B9CC1F-E6DD-4E6E-811A-8CB35BF698C9}" type="datetimeFigureOut">
              <a:rPr lang="en-US" smtClean="0"/>
              <a:pPr defTabSz="685800"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6C20120-0985-4FA1-9650-B44B3AF53A90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57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E410617-B736-4D14-A85E-E3BA734A1AF0}" type="datetimeFigureOut">
              <a:rPr lang="en-US" smtClean="0"/>
              <a:pPr defTabSz="685800"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DAD19D0-D07D-4426-A0F5-938193D1370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65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9CA38AA-DBE0-498B-94DD-6B84424C4FE0}" type="datetimeFigureOut">
              <a:rPr lang="en-US" smtClean="0"/>
              <a:pPr defTabSz="685800"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62E69E3-1873-4C3B-AE1D-38D01EB4FFB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66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727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727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24AE473-B518-45F0-ACD2-74CD6F58A110}" type="datetimeFigureOut">
              <a:rPr lang="en-US" smtClean="0"/>
              <a:pPr defTabSz="685800"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B79ECBB-C6F1-4647-98DD-63CA7588CDC6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1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AD3BF-1C92-4284-81B4-6F8236BCA99D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46E21-8370-48AD-B90F-727E813F4C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97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370997-9D64-493C-A8F8-818DA7C9DEAA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297FF-09D1-457A-9856-0C8D06FFAE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248687-0AEB-41C8-88E9-CB807D1ED9CF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9FD70-176E-4F91-9F80-E4243255AF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6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8290F-4424-4E6A-913F-2999DFEDDECB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9D8A1-AD1E-4F0E-80D2-B1763A9F87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84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E4A09-5C58-4048-BAA1-1654EF07B547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97E34-F593-4F8D-9EE2-6F1D255A1B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15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2" y="1535113"/>
            <a:ext cx="538903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2" y="2174875"/>
            <a:ext cx="538903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4F32-F699-4C2C-84D8-0ADD46674B9F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3D02-8D79-43C0-92EE-9BE1740CE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8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29EE3-2C46-42C7-9B83-733902E11B02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3E091-2D04-4D3B-84EA-5AAB450DB8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41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7679D-C27F-486F-AA4E-E9E45D73E1D1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E84FA-D44D-4210-90E2-DB214788F7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47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C79270-C04D-462E-96C3-5FF1F11E8F75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3FBBF-6D48-4EBA-9E50-E3869A42AB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72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96FB70-4377-4D23-96A6-A6FA65398348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43D95-D039-4379-81A0-74846C5FCC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20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8FEA9-1E45-4F66-B497-D8931356B6FD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6C184-A5A5-4A17-9C56-C49A4FA6A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97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81AA3-9302-458F-94CC-664DB92BB7B0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C60BD-6CC5-4519-BC57-2DA024A9F9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40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7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766B-0331-4A90-9995-49D42F264E8B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F2184-AF7A-401C-8562-DFEACFD9B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305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1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8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8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8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9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F795413-B4B9-4947-83DE-34E83C3D30A3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F52140CE-EBD6-4155-88B2-A30E8DF051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30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41AD7329-BF9E-4CA2-B569-AC167C457804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D297738D-7E5D-41D9-8E98-FAEBAD349C0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2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5BBC50E-0A8E-4A4D-A318-C2661519170F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7003DAB6-C3FD-4295-A352-D8970019CD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67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83A66-7E17-4B4B-85BB-CE929622D84B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619E-664F-41B9-90C7-DF03F3871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280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BCB7BFA-996A-4DCF-AAE0-9529BEEBE1DA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D058BE2C-BA2C-4EB6-A4A7-C01F5A4C83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6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8337AEF-519B-43F7-8B34-FA6E6D7AB65C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E865D3D5-E195-42C7-B0FB-D16C659E7D3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60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B703C80B-7948-4959-A953-6103F9187E5A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D5CB9E1E-B466-44EB-B1BC-EA377EB1EC7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69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37A4BC7-7808-4BE5-BFD5-9C41475AF101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FCBC730F-F796-4AF3-BF69-6C8DA6874D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5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3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3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6788A20-DFFA-40A4-9295-4A20E8AE6EBA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4C3B5327-B845-49FB-A4B6-C460A2A15E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84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9D95D95-DC3F-4849-A4AB-2128BE6148B7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456BA814-9C0E-40F6-BB0E-BB90F9D183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82FB36B2-CC91-4223-9A0C-06FDB6631808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FBA45AF6-064D-4F7A-A68C-7EEA7045C1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0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6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6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80904471-FD3C-498A-B8A1-1976357E9AB4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5B0D258-ED85-45AB-8C27-441035589E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34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C141-1FC2-4E05-BC1B-5A6DBD1E4D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96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3"/>
            <a:ext cx="6815667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1EFC-2927-4B30-9269-F73D03D6CC66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63E0-CBC9-41BD-A7DA-4294F2490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36AA-72DE-4084-B212-F10C97E5BDEC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BBBEB-3A9F-4AF2-B474-389BADC62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812810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686A475-AB5C-4248-AC5A-36CA45317E8D}" type="datetimeFigureOut">
              <a:rPr lang="en-US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6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12810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12800" eaLnBrk="1" hangingPunct="1">
              <a:defRPr sz="1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EA7C64A-7107-4848-8959-15F143DB4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458" r:id="rId1"/>
    <p:sldLayoutId id="2147496459" r:id="rId2"/>
    <p:sldLayoutId id="2147496460" r:id="rId3"/>
    <p:sldLayoutId id="2147496461" r:id="rId4"/>
    <p:sldLayoutId id="2147496462" r:id="rId5"/>
    <p:sldLayoutId id="2147496463" r:id="rId6"/>
    <p:sldLayoutId id="2147496464" r:id="rId7"/>
    <p:sldLayoutId id="2147496465" r:id="rId8"/>
    <p:sldLayoutId id="2147496466" r:id="rId9"/>
    <p:sldLayoutId id="2147496467" r:id="rId10"/>
    <p:sldLayoutId id="2147496468" r:id="rId11"/>
  </p:sldLayoutIdLst>
  <p:txStyles>
    <p:titleStyle>
      <a:lvl1pPr algn="ctr" defTabSz="81280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2pPr>
      <a:lvl3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3pPr>
      <a:lvl4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4pPr>
      <a:lvl5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4800" indent="-3048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540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indent="-2032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2400" indent="-2032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032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862430E-D8EC-4105-9578-872A131ACC03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6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3D4271C-D97E-4657-8CDF-82C289395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480" r:id="rId1"/>
    <p:sldLayoutId id="2147496481" r:id="rId2"/>
    <p:sldLayoutId id="2147496482" r:id="rId3"/>
    <p:sldLayoutId id="2147496483" r:id="rId4"/>
    <p:sldLayoutId id="2147496484" r:id="rId5"/>
    <p:sldLayoutId id="2147496485" r:id="rId6"/>
    <p:sldLayoutId id="2147496486" r:id="rId7"/>
    <p:sldLayoutId id="2147496487" r:id="rId8"/>
    <p:sldLayoutId id="2147496488" r:id="rId9"/>
    <p:sldLayoutId id="2147496489" r:id="rId10"/>
    <p:sldLayoutId id="21474964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401072-E937-4C2D-A157-78CC7341C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57" r:id="rId1"/>
    <p:sldLayoutId id="2147496558" r:id="rId2"/>
    <p:sldLayoutId id="2147496559" r:id="rId3"/>
    <p:sldLayoutId id="2147496560" r:id="rId4"/>
    <p:sldLayoutId id="2147496561" r:id="rId5"/>
    <p:sldLayoutId id="2147496562" r:id="rId6"/>
    <p:sldLayoutId id="2147496563" r:id="rId7"/>
    <p:sldLayoutId id="2147496564" r:id="rId8"/>
    <p:sldLayoutId id="2147496565" r:id="rId9"/>
    <p:sldLayoutId id="2147496566" r:id="rId10"/>
    <p:sldLayoutId id="21474965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86A475-AB5C-4248-AC5A-36CA45317E8D}" type="datetimeFigureOut">
              <a:rPr lang="en-US" smtClean="0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A7C64A-7107-4848-8959-15F143DB4F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54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6647" r:id="rId1"/>
    <p:sldLayoutId id="2147496648" r:id="rId2"/>
    <p:sldLayoutId id="2147496649" r:id="rId3"/>
    <p:sldLayoutId id="2147496650" r:id="rId4"/>
    <p:sldLayoutId id="2147496651" r:id="rId5"/>
    <p:sldLayoutId id="2147496652" r:id="rId6"/>
    <p:sldLayoutId id="2147496653" r:id="rId7"/>
    <p:sldLayoutId id="2147496654" r:id="rId8"/>
    <p:sldLayoutId id="2147496655" r:id="rId9"/>
    <p:sldLayoutId id="2147496656" r:id="rId10"/>
    <p:sldLayoutId id="21474966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86A475-AB5C-4248-AC5A-36CA45317E8D}" type="datetimeFigureOut">
              <a:rPr lang="en-US" smtClean="0"/>
              <a:pPr>
                <a:defRPr/>
              </a:pPr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A7C64A-7107-4848-8959-15F143DB4F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731" r:id="rId1"/>
    <p:sldLayoutId id="2147496732" r:id="rId2"/>
    <p:sldLayoutId id="2147496733" r:id="rId3"/>
    <p:sldLayoutId id="2147496734" r:id="rId4"/>
    <p:sldLayoutId id="2147496735" r:id="rId5"/>
    <p:sldLayoutId id="2147496736" r:id="rId6"/>
    <p:sldLayoutId id="2147496737" r:id="rId7"/>
    <p:sldLayoutId id="2147496738" r:id="rId8"/>
    <p:sldLayoutId id="2147496739" r:id="rId9"/>
    <p:sldLayoutId id="2147496740" r:id="rId10"/>
    <p:sldLayoutId id="2147496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93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743" r:id="rId1"/>
    <p:sldLayoutId id="2147496744" r:id="rId2"/>
    <p:sldLayoutId id="2147496745" r:id="rId3"/>
    <p:sldLayoutId id="2147496746" r:id="rId4"/>
    <p:sldLayoutId id="2147496747" r:id="rId5"/>
    <p:sldLayoutId id="2147496748" r:id="rId6"/>
    <p:sldLayoutId id="2147496749" r:id="rId7"/>
    <p:sldLayoutId id="2147496750" r:id="rId8"/>
    <p:sldLayoutId id="2147496751" r:id="rId9"/>
    <p:sldLayoutId id="2147496752" r:id="rId10"/>
    <p:sldLayoutId id="214749675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E55C545-48A3-47DA-891D-63234DFD0A40}" type="datetimeFigureOut">
              <a:rPr lang="en-US" smtClean="0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BD51FEC-26BA-4AFF-9ABF-779C827A94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49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755" r:id="rId1"/>
    <p:sldLayoutId id="2147496756" r:id="rId2"/>
    <p:sldLayoutId id="2147496757" r:id="rId3"/>
    <p:sldLayoutId id="2147496758" r:id="rId4"/>
    <p:sldLayoutId id="2147496759" r:id="rId5"/>
    <p:sldLayoutId id="2147496760" r:id="rId6"/>
    <p:sldLayoutId id="2147496761" r:id="rId7"/>
    <p:sldLayoutId id="2147496762" r:id="rId8"/>
    <p:sldLayoutId id="2147496763" r:id="rId9"/>
    <p:sldLayoutId id="2147496764" r:id="rId10"/>
    <p:sldLayoutId id="2147496765" r:id="rId11"/>
    <p:sldLayoutId id="214749676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0.gif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jpeg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0.gif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0.gif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0.gif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Relationship Id="rId6" Type="http://schemas.openxmlformats.org/officeDocument/2006/relationships/slide" Target="slide20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.xml"/><Relationship Id="rId6" Type="http://schemas.openxmlformats.org/officeDocument/2006/relationships/slide" Target="slide20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5.xml"/><Relationship Id="rId6" Type="http://schemas.openxmlformats.org/officeDocument/2006/relationships/slide" Target="slide20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1.jpg"/><Relationship Id="rId4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Relationship Id="rId4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490486" y="3595738"/>
            <a:ext cx="3300413" cy="933149"/>
          </a:xfrm>
          <a:prstGeom prst="wedgeRoundRectCallout">
            <a:avLst>
              <a:gd name="adj1" fmla="val -44370"/>
              <a:gd name="adj2" fmla="val -125251"/>
              <a:gd name="adj3" fmla="val 16667"/>
            </a:avLst>
          </a:prstGeom>
          <a:noFill/>
          <a:ln w="101600" cap="sq" cmpd="dbl" algn="ctr">
            <a:solidFill>
              <a:srgbClr val="0000FF"/>
            </a:solidFill>
            <a:prstDash val="solid"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593">
              <a:defRPr/>
            </a:pPr>
            <a:endParaRPr lang="en-US" sz="2250" b="1" kern="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1663" y="3657600"/>
            <a:ext cx="2857500" cy="81917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685593"/>
            <a:r>
              <a:rPr lang="bn-IN" sz="1050" b="1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5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624">
            <a:off x="3482201" y="1359598"/>
            <a:ext cx="2961608" cy="2397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5850" y="1085888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08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 rotWithShape="1">
          <a:blip r:embed="rId2" cstate="print"/>
          <a:srcRect t="6617" b="6619"/>
          <a:stretch/>
        </p:blipFill>
        <p:spPr>
          <a:xfrm>
            <a:off x="8850780" y="1184987"/>
            <a:ext cx="1090060" cy="275197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879090" y="1880191"/>
            <a:ext cx="4673600" cy="776109"/>
            <a:chOff x="-247690" y="2946315"/>
            <a:chExt cx="8382000" cy="731083"/>
          </a:xfrm>
        </p:grpSpPr>
        <p:grpSp>
          <p:nvGrpSpPr>
            <p:cNvPr id="13" name="Group 12"/>
            <p:cNvGrpSpPr/>
            <p:nvPr/>
          </p:nvGrpSpPr>
          <p:grpSpPr>
            <a:xfrm>
              <a:off x="-247690" y="3512598"/>
              <a:ext cx="8382000" cy="164800"/>
              <a:chOff x="-323890" y="3880512"/>
              <a:chExt cx="8382000" cy="164800"/>
            </a:xfrm>
          </p:grpSpPr>
          <p:sp>
            <p:nvSpPr>
              <p:cNvPr id="15" name="Isosceles Triangle 14"/>
              <p:cNvSpPr/>
              <p:nvPr/>
            </p:nvSpPr>
            <p:spPr>
              <a:xfrm rot="5552211">
                <a:off x="2839371" y="3916882"/>
                <a:ext cx="129041" cy="127527"/>
              </a:xfrm>
              <a:prstGeom prst="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39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-323890" y="3880512"/>
                <a:ext cx="8382000" cy="164800"/>
                <a:chOff x="-323890" y="3475642"/>
                <a:chExt cx="8382000" cy="1648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-323890" y="3537408"/>
                  <a:ext cx="8382000" cy="38323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8" name="Isosceles Triangle 17"/>
                <p:cNvSpPr/>
                <p:nvPr/>
              </p:nvSpPr>
              <p:spPr>
                <a:xfrm rot="5552211">
                  <a:off x="5183181" y="3486178"/>
                  <a:ext cx="164800" cy="143727"/>
                </a:xfrm>
                <a:prstGeom prst="triangl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9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TextBox 11"/>
            <p:cNvSpPr txBox="1"/>
            <p:nvPr/>
          </p:nvSpPr>
          <p:spPr>
            <a:xfrm>
              <a:off x="6794892" y="2946315"/>
              <a:ext cx="753361" cy="492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</a:t>
              </a:r>
              <a:endPara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98141" y="2856151"/>
            <a:ext cx="2456524" cy="117521"/>
            <a:chOff x="2297150" y="5420882"/>
            <a:chExt cx="5773492" cy="16099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297150" y="5502243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Isosceles Triangle 20"/>
            <p:cNvSpPr/>
            <p:nvPr/>
          </p:nvSpPr>
          <p:spPr>
            <a:xfrm rot="5400000">
              <a:off x="6242423" y="5399158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19995" y="1709607"/>
            <a:ext cx="2456524" cy="117521"/>
            <a:chOff x="2297150" y="5186003"/>
            <a:chExt cx="5773492" cy="16099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297150" y="5267364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Isosceles Triangle 23"/>
            <p:cNvSpPr/>
            <p:nvPr/>
          </p:nvSpPr>
          <p:spPr>
            <a:xfrm rot="5400000">
              <a:off x="6242423" y="5164279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98141" y="2104299"/>
            <a:ext cx="2456524" cy="117521"/>
            <a:chOff x="2297150" y="5264296"/>
            <a:chExt cx="5773492" cy="16099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297150" y="5319560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Isosceles Triangle 26"/>
            <p:cNvSpPr/>
            <p:nvPr/>
          </p:nvSpPr>
          <p:spPr>
            <a:xfrm rot="5400000">
              <a:off x="6242423" y="5242572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79091" y="3258933"/>
            <a:ext cx="2456524" cy="117521"/>
            <a:chOff x="2252377" y="5525271"/>
            <a:chExt cx="5773492" cy="16099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252377" y="5606634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Isosceles Triangle 29"/>
            <p:cNvSpPr/>
            <p:nvPr/>
          </p:nvSpPr>
          <p:spPr>
            <a:xfrm rot="5400000">
              <a:off x="6242423" y="5503547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rot="1491475">
            <a:off x="9232289" y="2190172"/>
            <a:ext cx="2282405" cy="151962"/>
            <a:chOff x="2252377" y="5352747"/>
            <a:chExt cx="5773492" cy="160998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Isosceles Triangle 41"/>
            <p:cNvSpPr/>
            <p:nvPr/>
          </p:nvSpPr>
          <p:spPr>
            <a:xfrm rot="5400000">
              <a:off x="4222949" y="5331024"/>
              <a:ext cx="160998" cy="204444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 rot="772177">
            <a:off x="9289318" y="2365178"/>
            <a:ext cx="2282405" cy="151962"/>
            <a:chOff x="2252377" y="5370633"/>
            <a:chExt cx="5773492" cy="160998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Isosceles Triangle 44"/>
            <p:cNvSpPr/>
            <p:nvPr/>
          </p:nvSpPr>
          <p:spPr>
            <a:xfrm rot="5400000">
              <a:off x="3973737" y="5348910"/>
              <a:ext cx="160998" cy="204443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rot="20164340">
            <a:off x="9231357" y="2784202"/>
            <a:ext cx="2282405" cy="151962"/>
            <a:chOff x="2252377" y="5352747"/>
            <a:chExt cx="5773492" cy="16099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Isosceles Triangle 47"/>
            <p:cNvSpPr/>
            <p:nvPr/>
          </p:nvSpPr>
          <p:spPr>
            <a:xfrm rot="5400000">
              <a:off x="4222949" y="5331024"/>
              <a:ext cx="160998" cy="204444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rot="20869824">
            <a:off x="9293271" y="2611460"/>
            <a:ext cx="2282405" cy="151962"/>
            <a:chOff x="2252377" y="5335179"/>
            <a:chExt cx="5773492" cy="160998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Isosceles Triangle 50"/>
            <p:cNvSpPr/>
            <p:nvPr/>
          </p:nvSpPr>
          <p:spPr>
            <a:xfrm rot="5400000">
              <a:off x="3963595" y="5313456"/>
              <a:ext cx="160998" cy="204443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771887" y="3936966"/>
            <a:ext cx="2117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উভোত্তল লেন্স</a:t>
            </a:r>
            <a:endParaRPr lang="en-US" dirty="0"/>
          </a:p>
        </p:txBody>
      </p:sp>
      <p:sp>
        <p:nvSpPr>
          <p:cNvPr id="88" name="Down Ribbon 87">
            <a:hlinkClick r:id="rId3" action="ppaction://hlinksldjump"/>
          </p:cNvPr>
          <p:cNvSpPr/>
          <p:nvPr/>
        </p:nvSpPr>
        <p:spPr>
          <a:xfrm>
            <a:off x="4207567" y="304800"/>
            <a:ext cx="3392852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উত্তল লেন্স  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89" name="Picture 88" descr="21.jpg"/>
          <p:cNvPicPr>
            <a:picLocks noChangeAspect="1"/>
          </p:cNvPicPr>
          <p:nvPr/>
        </p:nvPicPr>
        <p:blipFill rotWithShape="1">
          <a:blip r:embed="rId2" cstate="print"/>
          <a:srcRect t="6617" b="6619"/>
          <a:stretch/>
        </p:blipFill>
        <p:spPr>
          <a:xfrm>
            <a:off x="2354730" y="1184988"/>
            <a:ext cx="1090060" cy="2751978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8303700" y="3936966"/>
            <a:ext cx="2188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অভিসারী লেন্স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1546" y="4691212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লেন্সের মধ্যভাগ মোটা এবং প্রান্তভাগ সরু তাকে উত্তল বা দ্বি উত্তল বা উভোত্তল লেন্স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0982" y="5275987"/>
            <a:ext cx="112439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একগুচ্ছ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সমান্তরাল আলোক রশ্মিকে অভিসারী গুচ্ছে পরিনত করে বলে একে অভিসারী লেন্স বলে।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3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88" grpId="0" animBg="1"/>
      <p:bldP spid="90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1.jpg"/>
          <p:cNvPicPr>
            <a:picLocks noChangeAspect="1"/>
          </p:cNvPicPr>
          <p:nvPr/>
        </p:nvPicPr>
        <p:blipFill rotWithShape="1">
          <a:blip r:embed="rId2" cstate="print"/>
          <a:srcRect l="13441" r="12635" b="11218"/>
          <a:stretch/>
        </p:blipFill>
        <p:spPr>
          <a:xfrm>
            <a:off x="8686801" y="1146887"/>
            <a:ext cx="1007815" cy="2570797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6400181" y="2145004"/>
            <a:ext cx="4999937" cy="523220"/>
            <a:chOff x="-832969" y="3239476"/>
            <a:chExt cx="8967279" cy="492865"/>
          </a:xfrm>
        </p:grpSpPr>
        <p:grpSp>
          <p:nvGrpSpPr>
            <p:cNvPr id="60" name="Group 59"/>
            <p:cNvGrpSpPr/>
            <p:nvPr/>
          </p:nvGrpSpPr>
          <p:grpSpPr>
            <a:xfrm>
              <a:off x="-247690" y="3512598"/>
              <a:ext cx="8382000" cy="164800"/>
              <a:chOff x="-323890" y="3880512"/>
              <a:chExt cx="8382000" cy="164800"/>
            </a:xfrm>
          </p:grpSpPr>
          <p:sp>
            <p:nvSpPr>
              <p:cNvPr id="62" name="Isosceles Triangle 61"/>
              <p:cNvSpPr/>
              <p:nvPr/>
            </p:nvSpPr>
            <p:spPr>
              <a:xfrm rot="5552211">
                <a:off x="2839371" y="3916882"/>
                <a:ext cx="129041" cy="127527"/>
              </a:xfrm>
              <a:prstGeom prst="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39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-323890" y="3880512"/>
                <a:ext cx="8382000" cy="164800"/>
                <a:chOff x="-323890" y="3475642"/>
                <a:chExt cx="8382000" cy="164800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-323890" y="3537408"/>
                  <a:ext cx="8382000" cy="38323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65" name="Isosceles Triangle 64"/>
                <p:cNvSpPr/>
                <p:nvPr/>
              </p:nvSpPr>
              <p:spPr>
                <a:xfrm rot="5552211">
                  <a:off x="6925636" y="3486178"/>
                  <a:ext cx="164800" cy="143728"/>
                </a:xfrm>
                <a:prstGeom prst="triangl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9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1" name="TextBox 60"/>
            <p:cNvSpPr txBox="1"/>
            <p:nvPr/>
          </p:nvSpPr>
          <p:spPr>
            <a:xfrm>
              <a:off x="-832969" y="3239476"/>
              <a:ext cx="753361" cy="492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</a:t>
              </a:r>
              <a:endPara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726518" y="2771645"/>
            <a:ext cx="2456524" cy="117521"/>
            <a:chOff x="2252377" y="5368689"/>
            <a:chExt cx="5773492" cy="16099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8" name="Isosceles Triangle 67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748373" y="1796553"/>
            <a:ext cx="2456524" cy="117521"/>
            <a:chOff x="2252377" y="5368689"/>
            <a:chExt cx="5773492" cy="160998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Isosceles Triangle 70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726518" y="2134094"/>
            <a:ext cx="2456524" cy="117521"/>
            <a:chOff x="2252377" y="5368689"/>
            <a:chExt cx="5773492" cy="160998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Isosceles Triangle 73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726518" y="3098228"/>
            <a:ext cx="2456524" cy="117521"/>
            <a:chOff x="2252377" y="5368689"/>
            <a:chExt cx="5773492" cy="160998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7" name="Isosceles Triangle 76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rot="1134829">
            <a:off x="9110643" y="3497656"/>
            <a:ext cx="2456524" cy="117522"/>
            <a:chOff x="2339454" y="5492131"/>
            <a:chExt cx="5773492" cy="160999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339454" y="557208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7" name="Isosceles Triangle 86"/>
            <p:cNvSpPr/>
            <p:nvPr/>
          </p:nvSpPr>
          <p:spPr>
            <a:xfrm rot="5400000">
              <a:off x="6314990" y="5470408"/>
              <a:ext cx="160999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20328253">
            <a:off x="9115789" y="1320650"/>
            <a:ext cx="2456524" cy="142202"/>
            <a:chOff x="2407432" y="5212331"/>
            <a:chExt cx="5773492" cy="160998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407432" y="5290984"/>
              <a:ext cx="5773492" cy="14246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Isosceles Triangle 84"/>
            <p:cNvSpPr/>
            <p:nvPr/>
          </p:nvSpPr>
          <p:spPr>
            <a:xfrm rot="5400000">
              <a:off x="6272249" y="5190607"/>
              <a:ext cx="160998" cy="204445"/>
            </a:xfrm>
            <a:prstGeom prst="triangle">
              <a:avLst/>
            </a:prstGeom>
            <a:ln w="3810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 rot="20663670">
            <a:off x="9094566" y="1806412"/>
            <a:ext cx="2456524" cy="117522"/>
            <a:chOff x="2300554" y="5243012"/>
            <a:chExt cx="5773492" cy="16099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2300554" y="5323408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3" name="Isosceles Triangle 82"/>
            <p:cNvSpPr/>
            <p:nvPr/>
          </p:nvSpPr>
          <p:spPr>
            <a:xfrm rot="5400000">
              <a:off x="6302647" y="5221288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 rot="553354">
            <a:off x="9118957" y="2953037"/>
            <a:ext cx="2456524" cy="156421"/>
            <a:chOff x="2273903" y="5407396"/>
            <a:chExt cx="5773492" cy="160998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2273903" y="5482012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1" name="Isosceles Triangle 80"/>
            <p:cNvSpPr/>
            <p:nvPr/>
          </p:nvSpPr>
          <p:spPr>
            <a:xfrm rot="5400000">
              <a:off x="6256776" y="5385672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 flipH="1">
            <a:off x="6819584" y="1850172"/>
            <a:ext cx="2385313" cy="704425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925287" y="2187729"/>
            <a:ext cx="2216355" cy="353469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878453" y="2561058"/>
            <a:ext cx="2259720" cy="28086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6925288" y="2561058"/>
            <a:ext cx="2279609" cy="585815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065092" y="3647997"/>
            <a:ext cx="2069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অপসারী লেন্স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804297" y="3731761"/>
            <a:ext cx="2207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উভাবতল লেন্স</a:t>
            </a:r>
            <a:endParaRPr lang="en-US" dirty="0"/>
          </a:p>
        </p:txBody>
      </p:sp>
      <p:sp>
        <p:nvSpPr>
          <p:cNvPr id="88" name="Down Ribbon 87">
            <a:hlinkClick r:id="rId3" action="ppaction://hlinksldjump"/>
          </p:cNvPr>
          <p:cNvSpPr/>
          <p:nvPr/>
        </p:nvSpPr>
        <p:spPr>
          <a:xfrm>
            <a:off x="4258892" y="237933"/>
            <a:ext cx="3140814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অবতল লেন্স  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0" y="4596825"/>
            <a:ext cx="1207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যে লেন্সের মধ্যভাগ সরু এবং প্রান্তভাগ মোটা তাকে অবতল বা দ্বি অবতল বা উভাবতল লেন্স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0" name="Picture 89" descr="1.1.jpg"/>
          <p:cNvPicPr>
            <a:picLocks noChangeAspect="1"/>
          </p:cNvPicPr>
          <p:nvPr/>
        </p:nvPicPr>
        <p:blipFill rotWithShape="1">
          <a:blip r:embed="rId2" cstate="print"/>
          <a:srcRect l="13441" r="12635" b="11218"/>
          <a:stretch/>
        </p:blipFill>
        <p:spPr>
          <a:xfrm>
            <a:off x="2473147" y="1146887"/>
            <a:ext cx="1007815" cy="2570797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0" y="5181600"/>
            <a:ext cx="12077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আর একগুচ্ছ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সমান্তরাল আলোক রশ্মিকে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অপসারী গুচ্ছে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পরিনত করে বলে একে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অপসারী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লেন্স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বলে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6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88" grpId="0" animBg="1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 rotWithShape="1">
          <a:blip r:embed="rId2" cstate="print"/>
          <a:srcRect t="6617" b="6619"/>
          <a:stretch/>
        </p:blipFill>
        <p:spPr>
          <a:xfrm>
            <a:off x="2507130" y="2613737"/>
            <a:ext cx="1090060" cy="2751978"/>
          </a:xfrm>
          <a:prstGeom prst="rect">
            <a:avLst/>
          </a:prstGeom>
        </p:spPr>
      </p:pic>
      <p:pic>
        <p:nvPicPr>
          <p:cNvPr id="5" name="Picture 4" descr="1.1.jpg"/>
          <p:cNvPicPr>
            <a:picLocks noChangeAspect="1"/>
          </p:cNvPicPr>
          <p:nvPr/>
        </p:nvPicPr>
        <p:blipFill rotWithShape="1">
          <a:blip r:embed="rId3" cstate="print"/>
          <a:srcRect l="13441" r="12635" b="11218"/>
          <a:stretch/>
        </p:blipFill>
        <p:spPr>
          <a:xfrm>
            <a:off x="8686801" y="2613737"/>
            <a:ext cx="1007815" cy="25707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35440" y="3308941"/>
            <a:ext cx="4673600" cy="776109"/>
            <a:chOff x="-247690" y="2946315"/>
            <a:chExt cx="8382000" cy="731083"/>
          </a:xfrm>
        </p:grpSpPr>
        <p:grpSp>
          <p:nvGrpSpPr>
            <p:cNvPr id="13" name="Group 12"/>
            <p:cNvGrpSpPr/>
            <p:nvPr/>
          </p:nvGrpSpPr>
          <p:grpSpPr>
            <a:xfrm>
              <a:off x="-247690" y="3512598"/>
              <a:ext cx="8382000" cy="164800"/>
              <a:chOff x="-323890" y="3880512"/>
              <a:chExt cx="8382000" cy="164800"/>
            </a:xfrm>
          </p:grpSpPr>
          <p:sp>
            <p:nvSpPr>
              <p:cNvPr id="15" name="Isosceles Triangle 14"/>
              <p:cNvSpPr/>
              <p:nvPr/>
            </p:nvSpPr>
            <p:spPr>
              <a:xfrm rot="5552211">
                <a:off x="2839371" y="3916882"/>
                <a:ext cx="129041" cy="127527"/>
              </a:xfrm>
              <a:prstGeom prst="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39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-323890" y="3880512"/>
                <a:ext cx="8382000" cy="164800"/>
                <a:chOff x="-323890" y="3475642"/>
                <a:chExt cx="8382000" cy="1648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-323890" y="3537408"/>
                  <a:ext cx="8382000" cy="38323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8" name="Isosceles Triangle 17"/>
                <p:cNvSpPr/>
                <p:nvPr/>
              </p:nvSpPr>
              <p:spPr>
                <a:xfrm rot="5552211">
                  <a:off x="5183181" y="3486178"/>
                  <a:ext cx="164800" cy="143727"/>
                </a:xfrm>
                <a:prstGeom prst="triangl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9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TextBox 11"/>
            <p:cNvSpPr txBox="1"/>
            <p:nvPr/>
          </p:nvSpPr>
          <p:spPr>
            <a:xfrm>
              <a:off x="6794892" y="2946315"/>
              <a:ext cx="753361" cy="492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</a:t>
              </a:r>
              <a:endPara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4491" y="4284901"/>
            <a:ext cx="2456524" cy="117521"/>
            <a:chOff x="2297150" y="5420882"/>
            <a:chExt cx="5773492" cy="16099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297150" y="5502243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Isosceles Triangle 20"/>
            <p:cNvSpPr/>
            <p:nvPr/>
          </p:nvSpPr>
          <p:spPr>
            <a:xfrm rot="5400000">
              <a:off x="6242423" y="5399158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6345" y="3138357"/>
            <a:ext cx="2456524" cy="117521"/>
            <a:chOff x="2297150" y="5186003"/>
            <a:chExt cx="5773492" cy="16099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297150" y="5267364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Isosceles Triangle 23"/>
            <p:cNvSpPr/>
            <p:nvPr/>
          </p:nvSpPr>
          <p:spPr>
            <a:xfrm rot="5400000">
              <a:off x="6242423" y="5164279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4491" y="3533049"/>
            <a:ext cx="2456524" cy="117521"/>
            <a:chOff x="2297150" y="5264296"/>
            <a:chExt cx="5773492" cy="16099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297150" y="5319560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Isosceles Triangle 26"/>
            <p:cNvSpPr/>
            <p:nvPr/>
          </p:nvSpPr>
          <p:spPr>
            <a:xfrm rot="5400000">
              <a:off x="6242423" y="5242572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5441" y="4687683"/>
            <a:ext cx="2456524" cy="117521"/>
            <a:chOff x="2252377" y="5525271"/>
            <a:chExt cx="5773492" cy="16099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252377" y="5606634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Isosceles Triangle 29"/>
            <p:cNvSpPr/>
            <p:nvPr/>
          </p:nvSpPr>
          <p:spPr>
            <a:xfrm rot="5400000">
              <a:off x="6242423" y="5503547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rot="1491475">
            <a:off x="2888639" y="3618922"/>
            <a:ext cx="2282405" cy="151962"/>
            <a:chOff x="2252377" y="5352747"/>
            <a:chExt cx="5773492" cy="160998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Isosceles Triangle 41"/>
            <p:cNvSpPr/>
            <p:nvPr/>
          </p:nvSpPr>
          <p:spPr>
            <a:xfrm rot="5400000">
              <a:off x="4222949" y="5331024"/>
              <a:ext cx="160998" cy="204444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 rot="772177">
            <a:off x="2945668" y="3793928"/>
            <a:ext cx="2282405" cy="151962"/>
            <a:chOff x="2252377" y="5370633"/>
            <a:chExt cx="5773492" cy="160998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Isosceles Triangle 44"/>
            <p:cNvSpPr/>
            <p:nvPr/>
          </p:nvSpPr>
          <p:spPr>
            <a:xfrm rot="5400000">
              <a:off x="3973737" y="5348910"/>
              <a:ext cx="160998" cy="204443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rot="20164340">
            <a:off x="2887707" y="4212952"/>
            <a:ext cx="2282405" cy="151962"/>
            <a:chOff x="2252377" y="5352747"/>
            <a:chExt cx="5773492" cy="16099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Isosceles Triangle 47"/>
            <p:cNvSpPr/>
            <p:nvPr/>
          </p:nvSpPr>
          <p:spPr>
            <a:xfrm rot="5400000">
              <a:off x="4222949" y="5331024"/>
              <a:ext cx="160998" cy="204444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rot="20869824">
            <a:off x="2949621" y="4040210"/>
            <a:ext cx="2282405" cy="151962"/>
            <a:chOff x="2252377" y="5335179"/>
            <a:chExt cx="5773492" cy="160998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Isosceles Triangle 50"/>
            <p:cNvSpPr/>
            <p:nvPr/>
          </p:nvSpPr>
          <p:spPr>
            <a:xfrm rot="5400000">
              <a:off x="3963595" y="5313456"/>
              <a:ext cx="160998" cy="204443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400181" y="3611854"/>
            <a:ext cx="4999937" cy="523220"/>
            <a:chOff x="-832969" y="3239476"/>
            <a:chExt cx="8967279" cy="492865"/>
          </a:xfrm>
        </p:grpSpPr>
        <p:grpSp>
          <p:nvGrpSpPr>
            <p:cNvPr id="60" name="Group 59"/>
            <p:cNvGrpSpPr/>
            <p:nvPr/>
          </p:nvGrpSpPr>
          <p:grpSpPr>
            <a:xfrm>
              <a:off x="-247690" y="3512598"/>
              <a:ext cx="8382000" cy="164800"/>
              <a:chOff x="-323890" y="3880512"/>
              <a:chExt cx="8382000" cy="164800"/>
            </a:xfrm>
          </p:grpSpPr>
          <p:sp>
            <p:nvSpPr>
              <p:cNvPr id="62" name="Isosceles Triangle 61"/>
              <p:cNvSpPr/>
              <p:nvPr/>
            </p:nvSpPr>
            <p:spPr>
              <a:xfrm rot="5552211">
                <a:off x="2839371" y="3916882"/>
                <a:ext cx="129041" cy="127527"/>
              </a:xfrm>
              <a:prstGeom prst="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39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-323890" y="3880512"/>
                <a:ext cx="8382000" cy="164800"/>
                <a:chOff x="-323890" y="3475642"/>
                <a:chExt cx="8382000" cy="164800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-323890" y="3537408"/>
                  <a:ext cx="8382000" cy="38323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65" name="Isosceles Triangle 64"/>
                <p:cNvSpPr/>
                <p:nvPr/>
              </p:nvSpPr>
              <p:spPr>
                <a:xfrm rot="5552211">
                  <a:off x="6925636" y="3486178"/>
                  <a:ext cx="164800" cy="143728"/>
                </a:xfrm>
                <a:prstGeom prst="triangl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98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1" name="TextBox 60"/>
            <p:cNvSpPr txBox="1"/>
            <p:nvPr/>
          </p:nvSpPr>
          <p:spPr>
            <a:xfrm>
              <a:off x="-832969" y="3239476"/>
              <a:ext cx="753361" cy="492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</a:t>
              </a:r>
              <a:endPara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726518" y="4238495"/>
            <a:ext cx="2456524" cy="117521"/>
            <a:chOff x="2252377" y="5368689"/>
            <a:chExt cx="5773492" cy="16099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8" name="Isosceles Triangle 67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748373" y="3263403"/>
            <a:ext cx="2456524" cy="117521"/>
            <a:chOff x="2252377" y="5368689"/>
            <a:chExt cx="5773492" cy="160998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Isosceles Triangle 70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726518" y="3600944"/>
            <a:ext cx="2456524" cy="117521"/>
            <a:chOff x="2252377" y="5368689"/>
            <a:chExt cx="5773492" cy="160998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Isosceles Triangle 73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726518" y="4565078"/>
            <a:ext cx="2456524" cy="117521"/>
            <a:chOff x="2252377" y="5368689"/>
            <a:chExt cx="5773492" cy="160998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7" name="Isosceles Triangle 76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rot="1134829">
            <a:off x="9110643" y="4964506"/>
            <a:ext cx="2456524" cy="117522"/>
            <a:chOff x="2339454" y="5492131"/>
            <a:chExt cx="5773492" cy="160999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339454" y="557208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7" name="Isosceles Triangle 86"/>
            <p:cNvSpPr/>
            <p:nvPr/>
          </p:nvSpPr>
          <p:spPr>
            <a:xfrm rot="5400000">
              <a:off x="6314990" y="5470408"/>
              <a:ext cx="160999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20328253">
            <a:off x="9115789" y="2787500"/>
            <a:ext cx="2456524" cy="142202"/>
            <a:chOff x="2407432" y="5212331"/>
            <a:chExt cx="5773492" cy="160998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407432" y="5290984"/>
              <a:ext cx="5773492" cy="14246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Isosceles Triangle 84"/>
            <p:cNvSpPr/>
            <p:nvPr/>
          </p:nvSpPr>
          <p:spPr>
            <a:xfrm rot="5400000">
              <a:off x="6272249" y="5190607"/>
              <a:ext cx="160998" cy="204445"/>
            </a:xfrm>
            <a:prstGeom prst="triangle">
              <a:avLst/>
            </a:prstGeom>
            <a:ln w="3810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 rot="20663670">
            <a:off x="9094566" y="3273262"/>
            <a:ext cx="2456524" cy="117522"/>
            <a:chOff x="2300554" y="5243012"/>
            <a:chExt cx="5773492" cy="16099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2300554" y="5323408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3" name="Isosceles Triangle 82"/>
            <p:cNvSpPr/>
            <p:nvPr/>
          </p:nvSpPr>
          <p:spPr>
            <a:xfrm rot="5400000">
              <a:off x="6302647" y="5221288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 rot="553354">
            <a:off x="9118957" y="4419887"/>
            <a:ext cx="2456524" cy="156421"/>
            <a:chOff x="2273903" y="5407396"/>
            <a:chExt cx="5773492" cy="160998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2273903" y="5482012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1" name="Isosceles Triangle 80"/>
            <p:cNvSpPr/>
            <p:nvPr/>
          </p:nvSpPr>
          <p:spPr>
            <a:xfrm rot="5400000">
              <a:off x="6256776" y="5385672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 flipH="1">
            <a:off x="6819584" y="3317022"/>
            <a:ext cx="2385313" cy="704425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925287" y="3654579"/>
            <a:ext cx="2216355" cy="353469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878453" y="4027908"/>
            <a:ext cx="2259720" cy="28086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6925288" y="4027908"/>
            <a:ext cx="2279609" cy="585815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935731" y="5688881"/>
            <a:ext cx="2069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অপসারী লেন্স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819087" y="5688880"/>
            <a:ext cx="2188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অভিসারী লেন্স</a:t>
            </a:r>
            <a:endParaRPr lang="en-US" dirty="0"/>
          </a:p>
        </p:txBody>
      </p:sp>
      <p:sp>
        <p:nvSpPr>
          <p:cNvPr id="88" name="Down Ribbon 87">
            <a:hlinkClick r:id="rId4" action="ppaction://hlinksldjump"/>
          </p:cNvPr>
          <p:cNvSpPr/>
          <p:nvPr/>
        </p:nvSpPr>
        <p:spPr>
          <a:xfrm>
            <a:off x="3079094" y="571500"/>
            <a:ext cx="5607707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dirty="0" smtClean="0">
                <a:ln w="11430"/>
                <a:solidFill>
                  <a:srgbClr val="2EE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অভিসারী ও অপসারী লেন্স  </a:t>
            </a:r>
            <a:r>
              <a:rPr lang="en-US" sz="3600" b="1" kern="0" dirty="0" smtClean="0">
                <a:ln w="11430"/>
                <a:solidFill>
                  <a:srgbClr val="2EE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noProof="0" dirty="0" smtClean="0">
                <a:ln w="11430"/>
                <a:solidFill>
                  <a:srgbClr val="2EE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0" normalizeH="0" baseline="0" noProof="0" dirty="0" smtClean="0">
                <a:ln w="11430"/>
                <a:solidFill>
                  <a:srgbClr val="2EE2F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normalizeH="0" baseline="0" noProof="0" dirty="0">
              <a:ln w="11430"/>
              <a:solidFill>
                <a:srgbClr val="2EE2F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1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 rotWithShape="1">
          <a:blip r:embed="rId2" cstate="print"/>
          <a:srcRect t="6617" b="6619"/>
          <a:stretch/>
        </p:blipFill>
        <p:spPr>
          <a:xfrm>
            <a:off x="3290048" y="4034072"/>
            <a:ext cx="817545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304801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লেন্সের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38300" y="955613"/>
                <a:ext cx="9029700" cy="3156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লেন্সের ক্ষমতাঃ </a:t>
                </a:r>
                <a:r>
                  <a:rPr lang="bn-IN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একগুচ্ছ সমান্তরাল আলোকরশ্মিকে অভিসারী গুচ্ছে (উত্তল লেন্সে) বা অপসারী গুচ্ছে (অবতল লেন্সে) পরিনত করার সামর্থকে লেন্সের ক্ষমতা বলে।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ব্যাখ্যাঃ</a:t>
                </a:r>
                <a:r>
                  <a:rPr lang="bn-IN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কোনো লেন্সের ক্ষমতা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Times New Roman" panose="02020603050405020304" pitchFamily="18" charset="0"/>
                  </a:rPr>
                  <a:t>P </a:t>
                </a:r>
                <a:r>
                  <a:rPr lang="bn-IN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ফোকাস দূরত্ব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Times New Roman" panose="02020603050405020304" pitchFamily="18" charset="0"/>
                  </a:rPr>
                  <a:t>f</a:t>
                </a:r>
                <a:r>
                  <a:rPr lang="bn-IN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হলে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bn-IN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লেন্সের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ক্ষমতার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ডাইঅপটার</a:t>
                </a:r>
                <a:r>
                  <a:rPr lang="en-US" sz="36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Times New Roman" panose="02020603050405020304" pitchFamily="18" charset="0"/>
                  </a:rPr>
                  <a:t>D)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955613"/>
                <a:ext cx="9029700" cy="3156120"/>
              </a:xfrm>
              <a:prstGeom prst="rect">
                <a:avLst/>
              </a:prstGeom>
              <a:blipFill>
                <a:blip r:embed="rId3"/>
                <a:stretch>
                  <a:fillRect l="-2228" t="-3482" b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1.1.jpg"/>
          <p:cNvPicPr>
            <a:picLocks noChangeAspect="1"/>
          </p:cNvPicPr>
          <p:nvPr/>
        </p:nvPicPr>
        <p:blipFill rotWithShape="1">
          <a:blip r:embed="rId4" cstate="print"/>
          <a:srcRect l="13441" r="12635" b="11218"/>
          <a:stretch/>
        </p:blipFill>
        <p:spPr>
          <a:xfrm>
            <a:off x="7924801" y="4093804"/>
            <a:ext cx="755861" cy="18911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11280" y="4452294"/>
            <a:ext cx="3505200" cy="718606"/>
            <a:chOff x="-247690" y="3000482"/>
            <a:chExt cx="8382000" cy="676916"/>
          </a:xfrm>
        </p:grpSpPr>
        <p:grpSp>
          <p:nvGrpSpPr>
            <p:cNvPr id="13" name="Group 12"/>
            <p:cNvGrpSpPr/>
            <p:nvPr/>
          </p:nvGrpSpPr>
          <p:grpSpPr>
            <a:xfrm>
              <a:off x="-247690" y="3512598"/>
              <a:ext cx="8382000" cy="164800"/>
              <a:chOff x="-323890" y="3880512"/>
              <a:chExt cx="8382000" cy="164800"/>
            </a:xfrm>
          </p:grpSpPr>
          <p:sp>
            <p:nvSpPr>
              <p:cNvPr id="15" name="Isosceles Triangle 14"/>
              <p:cNvSpPr/>
              <p:nvPr/>
            </p:nvSpPr>
            <p:spPr>
              <a:xfrm rot="5552211">
                <a:off x="2839371" y="3916882"/>
                <a:ext cx="129041" cy="127527"/>
              </a:xfrm>
              <a:prstGeom prst="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98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-323890" y="3880512"/>
                <a:ext cx="8382000" cy="164800"/>
                <a:chOff x="-323890" y="3475642"/>
                <a:chExt cx="8382000" cy="1648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-323890" y="3537408"/>
                  <a:ext cx="8382000" cy="38323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8" name="Isosceles Triangle 17"/>
                <p:cNvSpPr/>
                <p:nvPr/>
              </p:nvSpPr>
              <p:spPr>
                <a:xfrm rot="5552211">
                  <a:off x="5183181" y="3486178"/>
                  <a:ext cx="164800" cy="143727"/>
                </a:xfrm>
                <a:prstGeom prst="triangl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98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12" name="TextBox 11"/>
            <p:cNvSpPr txBox="1"/>
            <p:nvPr/>
          </p:nvSpPr>
          <p:spPr>
            <a:xfrm>
              <a:off x="7171573" y="3000482"/>
              <a:ext cx="753361" cy="492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F</a:t>
              </a:r>
              <a:endParaRPr lang="en-US" sz="2800" b="1" baseline="-25000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11281" y="5332651"/>
            <a:ext cx="1842393" cy="117521"/>
            <a:chOff x="2252377" y="5368689"/>
            <a:chExt cx="5773492" cy="16099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Isosceles Triangle 20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27672" y="4357559"/>
            <a:ext cx="1842393" cy="117521"/>
            <a:chOff x="2252377" y="5368689"/>
            <a:chExt cx="5773492" cy="16099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Isosceles Triangle 23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11281" y="4695100"/>
            <a:ext cx="1842393" cy="117521"/>
            <a:chOff x="2252377" y="5368689"/>
            <a:chExt cx="5773492" cy="16099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Isosceles Triangle 26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11281" y="5659234"/>
            <a:ext cx="1842393" cy="117521"/>
            <a:chOff x="2252377" y="5368689"/>
            <a:chExt cx="5773492" cy="16099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Isosceles Triangle 29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rot="1491475">
            <a:off x="3576179" y="4704772"/>
            <a:ext cx="1711804" cy="151962"/>
            <a:chOff x="2252377" y="5352747"/>
            <a:chExt cx="5773492" cy="160998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Isosceles Triangle 41"/>
            <p:cNvSpPr/>
            <p:nvPr/>
          </p:nvSpPr>
          <p:spPr>
            <a:xfrm rot="5400000">
              <a:off x="4222949" y="5331024"/>
              <a:ext cx="160998" cy="204444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 rot="772177">
            <a:off x="3618951" y="4879778"/>
            <a:ext cx="1711804" cy="151962"/>
            <a:chOff x="2252377" y="5370633"/>
            <a:chExt cx="5773492" cy="160998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Isosceles Triangle 44"/>
            <p:cNvSpPr/>
            <p:nvPr/>
          </p:nvSpPr>
          <p:spPr>
            <a:xfrm rot="5400000">
              <a:off x="3973737" y="5348910"/>
              <a:ext cx="160998" cy="204443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rot="20164340">
            <a:off x="3575480" y="5298802"/>
            <a:ext cx="1711804" cy="151962"/>
            <a:chOff x="2252377" y="5352747"/>
            <a:chExt cx="5773492" cy="16099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Isosceles Triangle 47"/>
            <p:cNvSpPr/>
            <p:nvPr/>
          </p:nvSpPr>
          <p:spPr>
            <a:xfrm rot="5400000">
              <a:off x="4222949" y="5331024"/>
              <a:ext cx="160998" cy="204444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rot="20869824">
            <a:off x="3621916" y="5126060"/>
            <a:ext cx="1711804" cy="151962"/>
            <a:chOff x="2252377" y="5335179"/>
            <a:chExt cx="5773492" cy="160998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Isosceles Triangle 50"/>
            <p:cNvSpPr/>
            <p:nvPr/>
          </p:nvSpPr>
          <p:spPr>
            <a:xfrm rot="5400000">
              <a:off x="3963595" y="5313456"/>
              <a:ext cx="160998" cy="204443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209836" y="4697703"/>
            <a:ext cx="3749953" cy="523220"/>
            <a:chOff x="-832969" y="3239476"/>
            <a:chExt cx="8967279" cy="492865"/>
          </a:xfrm>
        </p:grpSpPr>
        <p:grpSp>
          <p:nvGrpSpPr>
            <p:cNvPr id="60" name="Group 59"/>
            <p:cNvGrpSpPr/>
            <p:nvPr/>
          </p:nvGrpSpPr>
          <p:grpSpPr>
            <a:xfrm>
              <a:off x="-247690" y="3512598"/>
              <a:ext cx="8382000" cy="164800"/>
              <a:chOff x="-323890" y="3880512"/>
              <a:chExt cx="8382000" cy="164800"/>
            </a:xfrm>
          </p:grpSpPr>
          <p:sp>
            <p:nvSpPr>
              <p:cNvPr id="62" name="Isosceles Triangle 61"/>
              <p:cNvSpPr/>
              <p:nvPr/>
            </p:nvSpPr>
            <p:spPr>
              <a:xfrm rot="5552211">
                <a:off x="2839371" y="3916882"/>
                <a:ext cx="129041" cy="127527"/>
              </a:xfrm>
              <a:prstGeom prst="triangl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98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-323890" y="3880512"/>
                <a:ext cx="8382000" cy="164800"/>
                <a:chOff x="-323890" y="3475642"/>
                <a:chExt cx="8382000" cy="164800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-323890" y="3537408"/>
                  <a:ext cx="8382000" cy="38323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65" name="Isosceles Triangle 64"/>
                <p:cNvSpPr/>
                <p:nvPr/>
              </p:nvSpPr>
              <p:spPr>
                <a:xfrm rot="5552211">
                  <a:off x="5183181" y="3486178"/>
                  <a:ext cx="164800" cy="143727"/>
                </a:xfrm>
                <a:prstGeom prst="triangl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98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61" name="TextBox 60"/>
            <p:cNvSpPr txBox="1"/>
            <p:nvPr/>
          </p:nvSpPr>
          <p:spPr>
            <a:xfrm>
              <a:off x="-832969" y="3239476"/>
              <a:ext cx="753361" cy="492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F</a:t>
              </a:r>
              <a:endParaRPr lang="en-US" sz="2800" b="1" baseline="-25000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454589" y="5324345"/>
            <a:ext cx="1842393" cy="117521"/>
            <a:chOff x="2252377" y="5368689"/>
            <a:chExt cx="5773492" cy="16099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8" name="Isosceles Triangle 67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470980" y="4349253"/>
            <a:ext cx="1842393" cy="117521"/>
            <a:chOff x="2252377" y="5368689"/>
            <a:chExt cx="5773492" cy="160998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Isosceles Triangle 70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454589" y="4686794"/>
            <a:ext cx="1842393" cy="117521"/>
            <a:chOff x="2252377" y="5368689"/>
            <a:chExt cx="5773492" cy="160998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Isosceles Triangle 73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454589" y="5650928"/>
            <a:ext cx="1842393" cy="117521"/>
            <a:chOff x="2252377" y="5368689"/>
            <a:chExt cx="5773492" cy="160998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7" name="Isosceles Triangle 76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rot="1134829">
            <a:off x="8238295" y="5953126"/>
            <a:ext cx="1842393" cy="117522"/>
            <a:chOff x="2252377" y="5368689"/>
            <a:chExt cx="5773492" cy="160998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7" name="Isosceles Triangle 86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9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20328253">
            <a:off x="8237850" y="4025934"/>
            <a:ext cx="1842393" cy="142201"/>
            <a:chOff x="2252377" y="5368689"/>
            <a:chExt cx="5773492" cy="160998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Isosceles Triangle 84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  <a:ln w="3810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9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 rot="20663670">
            <a:off x="8234328" y="4452984"/>
            <a:ext cx="1842393" cy="117522"/>
            <a:chOff x="2252377" y="5368689"/>
            <a:chExt cx="5773492" cy="16099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3" name="Isosceles Triangle 82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9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 rot="553354">
            <a:off x="8246659" y="5467149"/>
            <a:ext cx="1842393" cy="156421"/>
            <a:chOff x="2252377" y="5368689"/>
            <a:chExt cx="5773492" cy="160998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1" name="Isosceles Triangle 80"/>
            <p:cNvSpPr/>
            <p:nvPr/>
          </p:nvSpPr>
          <p:spPr>
            <a:xfrm rot="5400000">
              <a:off x="6242423" y="5346965"/>
              <a:ext cx="160998" cy="204445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9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 flipH="1">
            <a:off x="6524388" y="4402872"/>
            <a:ext cx="1788985" cy="704425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603665" y="4740429"/>
            <a:ext cx="1662266" cy="353469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568540" y="5113758"/>
            <a:ext cx="1694790" cy="28086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6603666" y="5113758"/>
            <a:ext cx="1709707" cy="585815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061628" y="6128400"/>
            <a:ext cx="2047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অবতল লেন্সে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709034" y="6145047"/>
            <a:ext cx="1770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উত্তল লেন্সে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5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Ribbon 11">
            <a:hlinkClick r:id="rId2" action="ppaction://hlinksldjump"/>
          </p:cNvPr>
          <p:cNvSpPr/>
          <p:nvPr/>
        </p:nvSpPr>
        <p:spPr>
          <a:xfrm>
            <a:off x="3048000" y="228601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bn-IN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গঠন প্রক্রিয়ার বিশ্লেষণ   </a:t>
            </a:r>
            <a:endParaRPr lang="en-US" sz="2800" b="1" kern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 rot="10800000">
            <a:off x="8050841" y="3152061"/>
            <a:ext cx="1153524" cy="1130068"/>
            <a:chOff x="2368047" y="1120590"/>
            <a:chExt cx="1877228" cy="2529168"/>
          </a:xfrm>
        </p:grpSpPr>
        <p:grpSp>
          <p:nvGrpSpPr>
            <p:cNvPr id="50" name="Group 49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55" name="Rectangle 54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prstClr val="black"/>
                    </a:solidFill>
                    <a:latin typeface="Garamond" panose="02020404030301010803"/>
                    <a:cs typeface="+mn-cs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Garamond" panose="02020404030301010803"/>
                    <a:cs typeface="+mn-cs"/>
                  </a:endParaRPr>
                </a:p>
              </p:txBody>
            </p:sp>
          </p:grpSp>
          <p:sp>
            <p:nvSpPr>
              <p:cNvPr id="53" name="Moon 52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Garamond" panose="02020404030301010803"/>
                  <a:cs typeface="+mn-cs"/>
                </a:endParaRPr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Garamond" panose="02020404030301010803"/>
                <a:cs typeface="+mn-cs"/>
              </a:endParaRPr>
            </a:p>
          </p:txBody>
        </p:sp>
      </p:grpSp>
      <p:sp>
        <p:nvSpPr>
          <p:cNvPr id="73" name="Down Ribbon 72">
            <a:hlinkClick r:id="rId2" action="ppaction://hlinksldjump"/>
          </p:cNvPr>
          <p:cNvSpPr/>
          <p:nvPr/>
        </p:nvSpPr>
        <p:spPr>
          <a:xfrm>
            <a:off x="3048000" y="228601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bn-IN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গঠন প্রক্রিয়ার বিশ্লেষণ   </a:t>
            </a:r>
            <a:endParaRPr lang="en-US" sz="2800" b="1" kern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524000" y="1773189"/>
            <a:ext cx="1381155" cy="2286001"/>
            <a:chOff x="2368047" y="1120590"/>
            <a:chExt cx="1877228" cy="2529168"/>
          </a:xfrm>
        </p:grpSpPr>
        <p:grpSp>
          <p:nvGrpSpPr>
            <p:cNvPr id="75" name="Group 74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80" name="Rectangle 79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prstClr val="black"/>
                    </a:solidFill>
                    <a:latin typeface="Garamond" panose="02020404030301010803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Garamond" panose="02020404030301010803"/>
                    <a:cs typeface="+mn-cs"/>
                  </a:endParaRPr>
                </a:p>
              </p:txBody>
            </p:sp>
          </p:grpSp>
          <p:sp>
            <p:nvSpPr>
              <p:cNvPr id="78" name="Moon 77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Garamond" panose="02020404030301010803"/>
                  <a:cs typeface="+mn-cs"/>
                </a:endParaRPr>
              </a:p>
            </p:txBody>
          </p:sp>
        </p:grpSp>
        <p:sp>
          <p:nvSpPr>
            <p:cNvPr id="76" name="Oval 75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Garamond" panose="02020404030301010803"/>
                <a:cs typeface="+mn-cs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865412" y="1288049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দূরত্বে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6248400" y="2057102"/>
            <a:ext cx="592804" cy="2920241"/>
            <a:chOff x="4724400" y="2556098"/>
            <a:chExt cx="512663" cy="1822450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9" t="6206" r="12587" b="6577"/>
            <a:stretch/>
          </p:blipFill>
          <p:spPr bwMode="auto">
            <a:xfrm>
              <a:off x="4724400" y="2556098"/>
              <a:ext cx="512663" cy="182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TextBox 85"/>
            <p:cNvSpPr txBox="1"/>
            <p:nvPr/>
          </p:nvSpPr>
          <p:spPr>
            <a:xfrm>
              <a:off x="4761820" y="3282331"/>
              <a:ext cx="469049" cy="326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057400" y="2923720"/>
            <a:ext cx="8382000" cy="1065456"/>
            <a:chOff x="533400" y="2923720"/>
            <a:chExt cx="8382000" cy="1065456"/>
          </a:xfrm>
        </p:grpSpPr>
        <p:grpSp>
          <p:nvGrpSpPr>
            <p:cNvPr id="88" name="Group 87"/>
            <p:cNvGrpSpPr/>
            <p:nvPr/>
          </p:nvGrpSpPr>
          <p:grpSpPr>
            <a:xfrm>
              <a:off x="533400" y="2923720"/>
              <a:ext cx="8382000" cy="1027423"/>
              <a:chOff x="533400" y="2923720"/>
              <a:chExt cx="8382000" cy="1027423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533400" y="2959186"/>
                <a:ext cx="8382000" cy="991957"/>
                <a:chOff x="533400" y="2959186"/>
                <a:chExt cx="8382000" cy="991957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533400" y="3374015"/>
                  <a:ext cx="8382000" cy="577128"/>
                  <a:chOff x="533400" y="3374015"/>
                  <a:chExt cx="8382000" cy="577128"/>
                </a:xfrm>
              </p:grpSpPr>
              <p:grpSp>
                <p:nvGrpSpPr>
                  <p:cNvPr id="94" name="Group 93"/>
                  <p:cNvGrpSpPr/>
                  <p:nvPr/>
                </p:nvGrpSpPr>
                <p:grpSpPr>
                  <a:xfrm>
                    <a:off x="533400" y="3374015"/>
                    <a:ext cx="8382000" cy="235479"/>
                    <a:chOff x="457200" y="3741929"/>
                    <a:chExt cx="8382000" cy="235479"/>
                  </a:xfrm>
                </p:grpSpPr>
                <p:sp>
                  <p:nvSpPr>
                    <p:cNvPr id="96" name="Isosceles Triangle 95"/>
                    <p:cNvSpPr/>
                    <p:nvPr/>
                  </p:nvSpPr>
                  <p:spPr>
                    <a:xfrm rot="5552211">
                      <a:off x="4104829" y="3791572"/>
                      <a:ext cx="222201" cy="149472"/>
                    </a:xfrm>
                    <a:prstGeom prst="triangle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986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97" name="Group 96"/>
                    <p:cNvGrpSpPr/>
                    <p:nvPr/>
                  </p:nvGrpSpPr>
                  <p:grpSpPr>
                    <a:xfrm>
                      <a:off x="457200" y="3741929"/>
                      <a:ext cx="8382000" cy="222201"/>
                      <a:chOff x="457200" y="3337059"/>
                      <a:chExt cx="8382000" cy="222201"/>
                    </a:xfrm>
                  </p:grpSpPr>
                  <p:cxnSp>
                    <p:nvCxnSpPr>
                      <p:cNvPr id="98" name="Straight Connector 97"/>
                      <p:cNvCxnSpPr/>
                      <p:nvPr/>
                    </p:nvCxnSpPr>
                    <p:spPr>
                      <a:xfrm flipV="1">
                        <a:off x="457200" y="3429000"/>
                        <a:ext cx="8382000" cy="38323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9" name="Isosceles Triangle 98"/>
                      <p:cNvSpPr/>
                      <p:nvPr/>
                    </p:nvSpPr>
                    <p:spPr>
                      <a:xfrm rot="5552211">
                        <a:off x="6521680" y="3373424"/>
                        <a:ext cx="222201" cy="149472"/>
                      </a:xfrm>
                      <a:prstGeom prst="triangle">
                        <a:avLst/>
                      </a:prstGeom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3986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3437068" y="3427923"/>
                    <a:ext cx="68924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3986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b="1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F</a:t>
                    </a:r>
                    <a:r>
                      <a:rPr lang="en-US" sz="2800" b="1" baseline="-2500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</p:grpSp>
            <p:sp>
              <p:nvSpPr>
                <p:cNvPr id="93" name="TextBox 92"/>
                <p:cNvSpPr txBox="1"/>
                <p:nvPr/>
              </p:nvSpPr>
              <p:spPr>
                <a:xfrm>
                  <a:off x="6217528" y="2959186"/>
                  <a:ext cx="5625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398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F</a:t>
                  </a:r>
                  <a:r>
                    <a:rPr lang="en-US" sz="2800" b="1" baseline="-2500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7636609" y="2923720"/>
                <a:ext cx="609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98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sz="2800" b="1" baseline="-250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2106550" y="3465956"/>
              <a:ext cx="609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289377" y="2364926"/>
            <a:ext cx="4218908" cy="103834"/>
            <a:chOff x="2106550" y="5225217"/>
            <a:chExt cx="5742050" cy="232381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2106550" y="5334000"/>
              <a:ext cx="574205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2" name="Isosceles Triangle 101"/>
            <p:cNvSpPr/>
            <p:nvPr/>
          </p:nvSpPr>
          <p:spPr>
            <a:xfrm rot="5400000">
              <a:off x="4060818" y="5290713"/>
              <a:ext cx="232381" cy="10139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 rot="2240801">
            <a:off x="6100202" y="3472973"/>
            <a:ext cx="3780674" cy="186333"/>
            <a:chOff x="2106550" y="5225217"/>
            <a:chExt cx="5742050" cy="232381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2106550" y="5334000"/>
              <a:ext cx="574205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5" name="Isosceles Triangle 104"/>
            <p:cNvSpPr/>
            <p:nvPr/>
          </p:nvSpPr>
          <p:spPr>
            <a:xfrm rot="5400000">
              <a:off x="4060818" y="5290713"/>
              <a:ext cx="232381" cy="10139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 rot="820915">
            <a:off x="2202650" y="3267380"/>
            <a:ext cx="7637313" cy="172743"/>
            <a:chOff x="2106550" y="5225217"/>
            <a:chExt cx="5742050" cy="232381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2106550" y="5334000"/>
              <a:ext cx="574205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8" name="Isosceles Triangle 107"/>
            <p:cNvSpPr/>
            <p:nvPr/>
          </p:nvSpPr>
          <p:spPr>
            <a:xfrm rot="5400000">
              <a:off x="4060818" y="5290713"/>
              <a:ext cx="232381" cy="10139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12" name="Picture 1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8034">
            <a:off x="8654020" y="3903447"/>
            <a:ext cx="1710049" cy="12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Down Arrow 112"/>
          <p:cNvSpPr/>
          <p:nvPr/>
        </p:nvSpPr>
        <p:spPr>
          <a:xfrm rot="10597943">
            <a:off x="2162300" y="3664958"/>
            <a:ext cx="278472" cy="459567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NikoshBAN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7249" y="4059353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লক্ষ্যবস্তু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4" name="Down Arrow 113"/>
          <p:cNvSpPr/>
          <p:nvPr/>
        </p:nvSpPr>
        <p:spPr>
          <a:xfrm rot="14741702">
            <a:off x="5950745" y="4264306"/>
            <a:ext cx="225336" cy="39914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NikoshBAN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 rot="3610775">
            <a:off x="5216132" y="4280484"/>
            <a:ext cx="750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লেন্স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Down Arrow 114"/>
          <p:cNvSpPr/>
          <p:nvPr/>
        </p:nvSpPr>
        <p:spPr>
          <a:xfrm rot="565277">
            <a:off x="8476986" y="2862447"/>
            <a:ext cx="272741" cy="45441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NikoshBAN"/>
              <a:cs typeface="+mn-cs"/>
            </a:endParaRPr>
          </a:p>
        </p:txBody>
      </p:sp>
      <p:sp>
        <p:nvSpPr>
          <p:cNvPr id="116" name="TextBox 115"/>
          <p:cNvSpPr txBox="1"/>
          <p:nvPr/>
        </p:nvSpPr>
        <p:spPr>
          <a:xfrm rot="650423">
            <a:off x="7986647" y="2271946"/>
            <a:ext cx="1414614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প্রতিবিম্ব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9566" y="5111837"/>
            <a:ext cx="3881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প্রতিবিম্বের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ফোকাস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86320" y="5466545"/>
            <a:ext cx="548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প্রকৃতিঃ বাস্তব ও উল্টো অথবা অবাস্তব ও সোজা 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3552" y="5821253"/>
            <a:ext cx="2660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আকৃতিঃ অত্যন্ত ছোট 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06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3" grpId="0" animBg="1"/>
      <p:bldP spid="83" grpId="0"/>
      <p:bldP spid="113" grpId="0" animBg="1"/>
      <p:bldP spid="3" grpId="0"/>
      <p:bldP spid="114" grpId="0" animBg="1"/>
      <p:bldP spid="14" grpId="0"/>
      <p:bldP spid="115" grpId="0" animBg="1"/>
      <p:bldP spid="116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9353">
            <a:off x="9029420" y="4475280"/>
            <a:ext cx="1638602" cy="119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Down Ribbon 57">
            <a:hlinkClick r:id="rId3" action="ppaction://hlinksldjump"/>
          </p:cNvPr>
          <p:cNvSpPr/>
          <p:nvPr/>
        </p:nvSpPr>
        <p:spPr>
          <a:xfrm>
            <a:off x="3048000" y="228601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bn-IN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গঠন প্রক্রিয়ার বিশ্লেষণ   </a:t>
            </a:r>
            <a:endParaRPr lang="en-US" sz="2800" b="1" kern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 rot="10800000">
            <a:off x="8501004" y="3026963"/>
            <a:ext cx="1406726" cy="1847700"/>
            <a:chOff x="2368047" y="1120590"/>
            <a:chExt cx="1877228" cy="2529168"/>
          </a:xfrm>
        </p:grpSpPr>
        <p:grpSp>
          <p:nvGrpSpPr>
            <p:cNvPr id="60" name="Group 59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65" name="Rectangle 64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prstClr val="black"/>
                    </a:solidFill>
                    <a:latin typeface="Garamond" panose="02020404030301010803"/>
                    <a:cs typeface="+mn-cs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Garamond" panose="02020404030301010803"/>
                    <a:cs typeface="+mn-cs"/>
                  </a:endParaRPr>
                </a:p>
              </p:txBody>
            </p:sp>
          </p:grpSp>
          <p:sp>
            <p:nvSpPr>
              <p:cNvPr id="63" name="Moon 62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Garamond" panose="02020404030301010803"/>
                  <a:cs typeface="+mn-cs"/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Garamond" panose="02020404030301010803"/>
                <a:cs typeface="+mn-cs"/>
              </a:endParaRPr>
            </a:p>
          </p:txBody>
        </p:sp>
      </p:grpSp>
      <p:sp>
        <p:nvSpPr>
          <p:cNvPr id="67" name="Down Ribbon 66">
            <a:hlinkClick r:id="rId3" action="ppaction://hlinksldjump"/>
          </p:cNvPr>
          <p:cNvSpPr/>
          <p:nvPr/>
        </p:nvSpPr>
        <p:spPr>
          <a:xfrm>
            <a:off x="3048000" y="228601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bn-IN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গঠন প্রক্রিয়ার বিশ্লেষণ   </a:t>
            </a:r>
            <a:endParaRPr lang="en-US" sz="2800" b="1" kern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344879" y="1807899"/>
            <a:ext cx="1381155" cy="2286001"/>
            <a:chOff x="2368047" y="1120590"/>
            <a:chExt cx="1877228" cy="2529168"/>
          </a:xfrm>
        </p:grpSpPr>
        <p:grpSp>
          <p:nvGrpSpPr>
            <p:cNvPr id="69" name="Group 68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110" name="Rectangle 109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prstClr val="black"/>
                    </a:solidFill>
                    <a:latin typeface="Garamond" panose="02020404030301010803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Garamond" panose="02020404030301010803"/>
                    <a:cs typeface="+mn-cs"/>
                  </a:endParaRPr>
                </a:p>
              </p:txBody>
            </p:sp>
          </p:grpSp>
          <p:sp>
            <p:nvSpPr>
              <p:cNvPr id="72" name="Moon 71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Garamond" panose="02020404030301010803"/>
                  <a:cs typeface="+mn-cs"/>
                </a:endParaRPr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Garamond" panose="02020404030301010803"/>
                <a:cs typeface="+mn-cs"/>
              </a:endParaRPr>
            </a:p>
          </p:txBody>
        </p:sp>
      </p:grpSp>
      <p:sp>
        <p:nvSpPr>
          <p:cNvPr id="117" name="Down Ribbon 116">
            <a:hlinkClick r:id="rId3" action="ppaction://hlinksldjump"/>
          </p:cNvPr>
          <p:cNvSpPr/>
          <p:nvPr/>
        </p:nvSpPr>
        <p:spPr>
          <a:xfrm>
            <a:off x="3048000" y="228601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bn-IN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গঠন প্রক্রিয়ার বিশ্লেষণ   </a:t>
            </a:r>
            <a:endParaRPr lang="en-US" sz="2800" b="1" kern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865412" y="1288049"/>
            <a:ext cx="7091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বক্রতার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কেন্দ্রের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6221506" y="2057102"/>
            <a:ext cx="592804" cy="2920241"/>
            <a:chOff x="4724400" y="2556098"/>
            <a:chExt cx="512663" cy="1822450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9" t="6206" r="12587" b="6577"/>
            <a:stretch/>
          </p:blipFill>
          <p:spPr bwMode="auto">
            <a:xfrm>
              <a:off x="4724400" y="2556098"/>
              <a:ext cx="512663" cy="182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TextBox 120"/>
            <p:cNvSpPr txBox="1"/>
            <p:nvPr/>
          </p:nvSpPr>
          <p:spPr>
            <a:xfrm>
              <a:off x="4761820" y="3282331"/>
              <a:ext cx="469049" cy="326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057400" y="2923720"/>
            <a:ext cx="8382000" cy="1065456"/>
            <a:chOff x="533400" y="2923720"/>
            <a:chExt cx="8382000" cy="1065456"/>
          </a:xfrm>
        </p:grpSpPr>
        <p:grpSp>
          <p:nvGrpSpPr>
            <p:cNvPr id="123" name="Group 122"/>
            <p:cNvGrpSpPr/>
            <p:nvPr/>
          </p:nvGrpSpPr>
          <p:grpSpPr>
            <a:xfrm>
              <a:off x="533400" y="2923720"/>
              <a:ext cx="8382000" cy="1027423"/>
              <a:chOff x="533400" y="2923720"/>
              <a:chExt cx="8382000" cy="1027423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533400" y="2959186"/>
                <a:ext cx="8382000" cy="991957"/>
                <a:chOff x="533400" y="2959186"/>
                <a:chExt cx="8382000" cy="991957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533400" y="3374015"/>
                  <a:ext cx="8382000" cy="577128"/>
                  <a:chOff x="533400" y="3374015"/>
                  <a:chExt cx="8382000" cy="577128"/>
                </a:xfrm>
              </p:grpSpPr>
              <p:grpSp>
                <p:nvGrpSpPr>
                  <p:cNvPr id="129" name="Group 128"/>
                  <p:cNvGrpSpPr/>
                  <p:nvPr/>
                </p:nvGrpSpPr>
                <p:grpSpPr>
                  <a:xfrm>
                    <a:off x="533400" y="3374015"/>
                    <a:ext cx="8382000" cy="235479"/>
                    <a:chOff x="457200" y="3741929"/>
                    <a:chExt cx="8382000" cy="235479"/>
                  </a:xfrm>
                </p:grpSpPr>
                <p:sp>
                  <p:nvSpPr>
                    <p:cNvPr id="131" name="Isosceles Triangle 130"/>
                    <p:cNvSpPr/>
                    <p:nvPr/>
                  </p:nvSpPr>
                  <p:spPr>
                    <a:xfrm rot="5552211">
                      <a:off x="4104829" y="3791572"/>
                      <a:ext cx="222201" cy="149472"/>
                    </a:xfrm>
                    <a:prstGeom prst="triangle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986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457200" y="3741929"/>
                      <a:ext cx="8382000" cy="222201"/>
                      <a:chOff x="457200" y="3337059"/>
                      <a:chExt cx="8382000" cy="222201"/>
                    </a:xfrm>
                  </p:grpSpPr>
                  <p:cxnSp>
                    <p:nvCxnSpPr>
                      <p:cNvPr id="133" name="Straight Connector 132"/>
                      <p:cNvCxnSpPr/>
                      <p:nvPr/>
                    </p:nvCxnSpPr>
                    <p:spPr>
                      <a:xfrm flipV="1">
                        <a:off x="457200" y="3429000"/>
                        <a:ext cx="8382000" cy="38323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4" name="Isosceles Triangle 133"/>
                      <p:cNvSpPr/>
                      <p:nvPr/>
                    </p:nvSpPr>
                    <p:spPr>
                      <a:xfrm rot="5552211">
                        <a:off x="6667319" y="3373424"/>
                        <a:ext cx="222201" cy="149472"/>
                      </a:xfrm>
                      <a:prstGeom prst="triangle">
                        <a:avLst/>
                      </a:prstGeom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3986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3437068" y="3427923"/>
                    <a:ext cx="68924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3986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b="1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F</a:t>
                    </a:r>
                    <a:r>
                      <a:rPr lang="en-US" sz="2800" b="1" baseline="-2500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</p:grpSp>
            <p:sp>
              <p:nvSpPr>
                <p:cNvPr id="128" name="TextBox 127"/>
                <p:cNvSpPr txBox="1"/>
                <p:nvPr/>
              </p:nvSpPr>
              <p:spPr>
                <a:xfrm>
                  <a:off x="6217528" y="2959186"/>
                  <a:ext cx="5625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398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F</a:t>
                  </a:r>
                  <a:r>
                    <a:rPr lang="en-US" sz="2800" b="1" baseline="-2500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126" name="TextBox 125"/>
              <p:cNvSpPr txBox="1"/>
              <p:nvPr/>
            </p:nvSpPr>
            <p:spPr>
              <a:xfrm>
                <a:off x="7909147" y="2923720"/>
                <a:ext cx="609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98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sz="2800" b="1" baseline="-250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2106550" y="3465956"/>
              <a:ext cx="609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115957" y="2329197"/>
            <a:ext cx="3410349" cy="218806"/>
            <a:chOff x="2106550" y="5225217"/>
            <a:chExt cx="5742050" cy="232381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106550" y="5334000"/>
              <a:ext cx="574205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7" name="Isosceles Triangle 136"/>
            <p:cNvSpPr/>
            <p:nvPr/>
          </p:nvSpPr>
          <p:spPr>
            <a:xfrm rot="5400000">
              <a:off x="4060818" y="5290713"/>
              <a:ext cx="232381" cy="10139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 rot="2240801">
            <a:off x="6477916" y="2414670"/>
            <a:ext cx="3062776" cy="2309730"/>
            <a:chOff x="2685199" y="3843304"/>
            <a:chExt cx="4651714" cy="2880528"/>
          </a:xfrm>
        </p:grpSpPr>
        <p:cxnSp>
          <p:nvCxnSpPr>
            <p:cNvPr id="139" name="Straight Connector 138"/>
            <p:cNvCxnSpPr/>
            <p:nvPr/>
          </p:nvCxnSpPr>
          <p:spPr>
            <a:xfrm rot="19359199">
              <a:off x="2685199" y="3843304"/>
              <a:ext cx="4651714" cy="28805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0" name="Isosceles Triangle 139"/>
            <p:cNvSpPr/>
            <p:nvPr/>
          </p:nvSpPr>
          <p:spPr>
            <a:xfrm rot="5400000">
              <a:off x="4036040" y="5264049"/>
              <a:ext cx="232381" cy="10139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 rot="1013132">
            <a:off x="3026872" y="2621328"/>
            <a:ext cx="6582323" cy="1691214"/>
            <a:chOff x="2196982" y="4970399"/>
            <a:chExt cx="5438961" cy="776776"/>
          </a:xfrm>
        </p:grpSpPr>
        <p:cxnSp>
          <p:nvCxnSpPr>
            <p:cNvPr id="142" name="Straight Connector 141"/>
            <p:cNvCxnSpPr/>
            <p:nvPr/>
          </p:nvCxnSpPr>
          <p:spPr>
            <a:xfrm rot="20779085">
              <a:off x="2196982" y="4970399"/>
              <a:ext cx="5438961" cy="7767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3" name="Isosceles Triangle 142"/>
            <p:cNvSpPr/>
            <p:nvPr/>
          </p:nvSpPr>
          <p:spPr>
            <a:xfrm rot="5400000">
              <a:off x="3211667" y="5305237"/>
              <a:ext cx="84419" cy="74368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5" name="Down Arrow 144"/>
          <p:cNvSpPr/>
          <p:nvPr/>
        </p:nvSpPr>
        <p:spPr>
          <a:xfrm rot="10597943">
            <a:off x="2968872" y="3624425"/>
            <a:ext cx="278472" cy="459567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NikoshBAN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490894" y="4006595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লক্ষ্যবস্তু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7" name="Down Arrow 146"/>
          <p:cNvSpPr/>
          <p:nvPr/>
        </p:nvSpPr>
        <p:spPr>
          <a:xfrm rot="14741702">
            <a:off x="5950745" y="4264306"/>
            <a:ext cx="225336" cy="39914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NikoshBAN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 rot="3610775">
            <a:off x="5216132" y="4280484"/>
            <a:ext cx="750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লেন্স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9" name="Down Arrow 148"/>
          <p:cNvSpPr/>
          <p:nvPr/>
        </p:nvSpPr>
        <p:spPr>
          <a:xfrm rot="565277">
            <a:off x="8990574" y="2862625"/>
            <a:ext cx="272741" cy="45441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NikoshBAN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 rot="650423">
            <a:off x="8472507" y="2298197"/>
            <a:ext cx="1414614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প্রতিবিম্ব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684108" y="4950066"/>
            <a:ext cx="709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প্রতিবিম্বের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প্রধানফোকাস ও বক্রতার কেন্দ্রের মাঝখানে   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062720" y="5345207"/>
            <a:ext cx="278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প্রকৃতিঃ বাস্তব ও উল্টো  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955614" y="5740348"/>
            <a:ext cx="3885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আকৃতিঃ লক্ষ্যবস্তুর চেয়ে ছোট 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1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7" grpId="0" animBg="1"/>
      <p:bldP spid="117" grpId="0" animBg="1"/>
      <p:bldP spid="118" grpId="0"/>
      <p:bldP spid="145" grpId="0" animBg="1"/>
      <p:bldP spid="146" grpId="0"/>
      <p:bldP spid="147" grpId="0" animBg="1"/>
      <p:bldP spid="148" grpId="0"/>
      <p:bldP spid="149" grpId="0" animBg="1"/>
      <p:bldP spid="150" grpId="0"/>
      <p:bldP spid="151" grpId="0"/>
      <p:bldP spid="152" grpId="0"/>
      <p:bldP spid="1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wn Ribbon 57">
            <a:hlinkClick r:id="rId2" action="ppaction://hlinksldjump"/>
          </p:cNvPr>
          <p:cNvSpPr/>
          <p:nvPr/>
        </p:nvSpPr>
        <p:spPr>
          <a:xfrm>
            <a:off x="3048000" y="228601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bn-IN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গঠন প্রক্রিয়ার বিশ্লেষণ   </a:t>
            </a:r>
            <a:endParaRPr lang="en-US" sz="2800" b="1" kern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 rot="10800000">
            <a:off x="8287451" y="2923546"/>
            <a:ext cx="1812608" cy="2680475"/>
            <a:chOff x="2368047" y="1120590"/>
            <a:chExt cx="1877228" cy="2529168"/>
          </a:xfrm>
        </p:grpSpPr>
        <p:grpSp>
          <p:nvGrpSpPr>
            <p:cNvPr id="60" name="Group 59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65" name="Rectangle 64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prstClr val="black"/>
                    </a:solidFill>
                    <a:latin typeface="Garamond" panose="02020404030301010803"/>
                    <a:cs typeface="+mn-cs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Garamond" panose="02020404030301010803"/>
                    <a:cs typeface="+mn-cs"/>
                  </a:endParaRPr>
                </a:p>
              </p:txBody>
            </p:sp>
          </p:grpSp>
          <p:sp>
            <p:nvSpPr>
              <p:cNvPr id="63" name="Moon 62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Garamond" panose="02020404030301010803"/>
                  <a:cs typeface="+mn-cs"/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Garamond" panose="02020404030301010803"/>
                <a:cs typeface="+mn-cs"/>
              </a:endParaRPr>
            </a:p>
          </p:txBody>
        </p:sp>
      </p:grpSp>
      <p:sp>
        <p:nvSpPr>
          <p:cNvPr id="67" name="Down Ribbon 66">
            <a:hlinkClick r:id="rId2" action="ppaction://hlinksldjump"/>
          </p:cNvPr>
          <p:cNvSpPr/>
          <p:nvPr/>
        </p:nvSpPr>
        <p:spPr>
          <a:xfrm>
            <a:off x="3048000" y="228601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bn-IN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গঠন প্রক্রিয়ার বিশ্লেষণ   </a:t>
            </a:r>
            <a:endParaRPr lang="en-US" sz="2800" b="1" kern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507175" y="1538357"/>
            <a:ext cx="1504662" cy="2690360"/>
            <a:chOff x="2368047" y="1120590"/>
            <a:chExt cx="1877228" cy="2529168"/>
          </a:xfrm>
        </p:grpSpPr>
        <p:grpSp>
          <p:nvGrpSpPr>
            <p:cNvPr id="69" name="Group 68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110" name="Rectangle 109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prstClr val="black"/>
                    </a:solidFill>
                    <a:latin typeface="Garamond" panose="02020404030301010803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Garamond" panose="02020404030301010803"/>
                    <a:cs typeface="+mn-cs"/>
                  </a:endParaRPr>
                </a:p>
              </p:txBody>
            </p:sp>
          </p:grpSp>
          <p:sp>
            <p:nvSpPr>
              <p:cNvPr id="72" name="Moon 71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Garamond" panose="02020404030301010803"/>
                  <a:cs typeface="+mn-cs"/>
                </a:endParaRPr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Garamond" panose="02020404030301010803"/>
                <a:cs typeface="+mn-cs"/>
              </a:endParaRPr>
            </a:p>
          </p:txBody>
        </p:sp>
      </p:grpSp>
      <p:sp>
        <p:nvSpPr>
          <p:cNvPr id="117" name="Down Ribbon 116">
            <a:hlinkClick r:id="rId2" action="ppaction://hlinksldjump"/>
          </p:cNvPr>
          <p:cNvSpPr/>
          <p:nvPr/>
        </p:nvSpPr>
        <p:spPr>
          <a:xfrm>
            <a:off x="3048000" y="228601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bn-IN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গঠন প্রক্রিয়ার বিশ্লেষণ   </a:t>
            </a:r>
            <a:endParaRPr lang="en-US" sz="2800" b="1" kern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902445" y="1246969"/>
            <a:ext cx="613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বক্রতার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5938274" y="2051831"/>
            <a:ext cx="592804" cy="2920241"/>
            <a:chOff x="4724746" y="2630370"/>
            <a:chExt cx="512663" cy="1822450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9" t="6206" r="12587" b="6577"/>
            <a:stretch/>
          </p:blipFill>
          <p:spPr bwMode="auto">
            <a:xfrm>
              <a:off x="4724746" y="2630370"/>
              <a:ext cx="512663" cy="182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TextBox 120"/>
            <p:cNvSpPr txBox="1"/>
            <p:nvPr/>
          </p:nvSpPr>
          <p:spPr>
            <a:xfrm>
              <a:off x="4764879" y="3247319"/>
              <a:ext cx="469049" cy="326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047271" y="2918955"/>
            <a:ext cx="8382000" cy="1188272"/>
            <a:chOff x="533400" y="3081773"/>
            <a:chExt cx="8382000" cy="1188272"/>
          </a:xfrm>
        </p:grpSpPr>
        <p:grpSp>
          <p:nvGrpSpPr>
            <p:cNvPr id="123" name="Group 122"/>
            <p:cNvGrpSpPr/>
            <p:nvPr/>
          </p:nvGrpSpPr>
          <p:grpSpPr>
            <a:xfrm>
              <a:off x="533400" y="3081773"/>
              <a:ext cx="8382000" cy="1148203"/>
              <a:chOff x="533400" y="3081773"/>
              <a:chExt cx="8382000" cy="1148203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533400" y="3081773"/>
                <a:ext cx="8382000" cy="1148203"/>
                <a:chOff x="533400" y="3081773"/>
                <a:chExt cx="8382000" cy="1148203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533400" y="3639070"/>
                  <a:ext cx="8382000" cy="590906"/>
                  <a:chOff x="533400" y="3639070"/>
                  <a:chExt cx="8382000" cy="590906"/>
                </a:xfrm>
              </p:grpSpPr>
              <p:grpSp>
                <p:nvGrpSpPr>
                  <p:cNvPr id="129" name="Group 128"/>
                  <p:cNvGrpSpPr/>
                  <p:nvPr/>
                </p:nvGrpSpPr>
                <p:grpSpPr>
                  <a:xfrm>
                    <a:off x="533400" y="3639070"/>
                    <a:ext cx="8382000" cy="164800"/>
                    <a:chOff x="457200" y="4006984"/>
                    <a:chExt cx="8382000" cy="164800"/>
                  </a:xfrm>
                </p:grpSpPr>
                <p:sp>
                  <p:nvSpPr>
                    <p:cNvPr id="131" name="Isosceles Triangle 130"/>
                    <p:cNvSpPr/>
                    <p:nvPr/>
                  </p:nvSpPr>
                  <p:spPr>
                    <a:xfrm rot="5552211">
                      <a:off x="3888237" y="4024458"/>
                      <a:ext cx="129041" cy="127527"/>
                    </a:xfrm>
                    <a:prstGeom prst="triangle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986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457200" y="4006984"/>
                      <a:ext cx="8382000" cy="164800"/>
                      <a:chOff x="457200" y="3602114"/>
                      <a:chExt cx="8382000" cy="164800"/>
                    </a:xfrm>
                  </p:grpSpPr>
                  <p:cxnSp>
                    <p:nvCxnSpPr>
                      <p:cNvPr id="133" name="Straight Connector 132"/>
                      <p:cNvCxnSpPr/>
                      <p:nvPr/>
                    </p:nvCxnSpPr>
                    <p:spPr>
                      <a:xfrm flipV="1">
                        <a:off x="457200" y="3658521"/>
                        <a:ext cx="8382000" cy="38323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4" name="Isosceles Triangle 133"/>
                      <p:cNvSpPr/>
                      <p:nvPr/>
                    </p:nvSpPr>
                    <p:spPr>
                      <a:xfrm rot="5552211">
                        <a:off x="6697619" y="3612651"/>
                        <a:ext cx="164800" cy="143726"/>
                      </a:xfrm>
                      <a:prstGeom prst="triangle">
                        <a:avLst/>
                      </a:prstGeom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3986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3139765" y="3706756"/>
                    <a:ext cx="68924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3986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b="1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F</a:t>
                    </a:r>
                    <a:r>
                      <a:rPr lang="en-US" sz="2800" b="1" baseline="-2500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</p:grpSp>
            <p:sp>
              <p:nvSpPr>
                <p:cNvPr id="128" name="TextBox 127"/>
                <p:cNvSpPr txBox="1"/>
                <p:nvPr/>
              </p:nvSpPr>
              <p:spPr>
                <a:xfrm>
                  <a:off x="5961647" y="3081773"/>
                  <a:ext cx="5625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398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F</a:t>
                  </a:r>
                  <a:r>
                    <a:rPr lang="en-US" sz="2800" b="1" baseline="-2500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126" name="TextBox 125"/>
              <p:cNvSpPr txBox="1"/>
              <p:nvPr/>
            </p:nvSpPr>
            <p:spPr>
              <a:xfrm>
                <a:off x="7287550" y="3124500"/>
                <a:ext cx="609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98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sz="2800" b="1" baseline="-250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1674526" y="3746825"/>
              <a:ext cx="609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341689" y="2103171"/>
            <a:ext cx="2881538" cy="305850"/>
            <a:chOff x="2133346" y="5225217"/>
            <a:chExt cx="5742050" cy="232381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133346" y="5344217"/>
              <a:ext cx="574205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7" name="Isosceles Triangle 136"/>
            <p:cNvSpPr/>
            <p:nvPr/>
          </p:nvSpPr>
          <p:spPr>
            <a:xfrm rot="5400000">
              <a:off x="4060818" y="5290713"/>
              <a:ext cx="232381" cy="10139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 rot="2624922">
            <a:off x="6011303" y="2427491"/>
            <a:ext cx="3647298" cy="2679303"/>
            <a:chOff x="2685199" y="3843304"/>
            <a:chExt cx="4651714" cy="2880528"/>
          </a:xfrm>
        </p:grpSpPr>
        <p:cxnSp>
          <p:nvCxnSpPr>
            <p:cNvPr id="139" name="Straight Connector 138"/>
            <p:cNvCxnSpPr/>
            <p:nvPr/>
          </p:nvCxnSpPr>
          <p:spPr>
            <a:xfrm rot="19359199">
              <a:off x="2685199" y="3843304"/>
              <a:ext cx="4651714" cy="28805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0" name="Isosceles Triangle 139"/>
            <p:cNvSpPr/>
            <p:nvPr/>
          </p:nvSpPr>
          <p:spPr>
            <a:xfrm rot="5400000">
              <a:off x="4036040" y="5264049"/>
              <a:ext cx="232381" cy="10139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 rot="1279601">
            <a:off x="3185378" y="2674485"/>
            <a:ext cx="6447815" cy="1969529"/>
            <a:chOff x="2196982" y="4970399"/>
            <a:chExt cx="5438961" cy="776776"/>
          </a:xfrm>
        </p:grpSpPr>
        <p:cxnSp>
          <p:nvCxnSpPr>
            <p:cNvPr id="142" name="Straight Connector 141"/>
            <p:cNvCxnSpPr/>
            <p:nvPr/>
          </p:nvCxnSpPr>
          <p:spPr>
            <a:xfrm rot="20779085">
              <a:off x="2196982" y="4970399"/>
              <a:ext cx="5438961" cy="7767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3" name="Isosceles Triangle 142"/>
            <p:cNvSpPr/>
            <p:nvPr/>
          </p:nvSpPr>
          <p:spPr>
            <a:xfrm rot="5400000">
              <a:off x="3184436" y="5272432"/>
              <a:ext cx="84419" cy="74368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5" name="Down Arrow 144"/>
          <p:cNvSpPr/>
          <p:nvPr/>
        </p:nvSpPr>
        <p:spPr>
          <a:xfrm rot="19674562">
            <a:off x="2533730" y="2427263"/>
            <a:ext cx="283247" cy="388111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NikoshBAN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 rot="19911600">
            <a:off x="1673022" y="2003592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লক্ষ্যবস্তু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7" name="Down Arrow 146"/>
          <p:cNvSpPr/>
          <p:nvPr/>
        </p:nvSpPr>
        <p:spPr>
          <a:xfrm rot="14741702">
            <a:off x="5598847" y="4183274"/>
            <a:ext cx="225336" cy="39914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NikoshBAN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 rot="3610775">
            <a:off x="4854410" y="4262243"/>
            <a:ext cx="750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লেন্স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9" name="Down Arrow 148"/>
          <p:cNvSpPr/>
          <p:nvPr/>
        </p:nvSpPr>
        <p:spPr>
          <a:xfrm rot="565277">
            <a:off x="9016396" y="2620990"/>
            <a:ext cx="272741" cy="45441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NikoshBAN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 rot="650423">
            <a:off x="8497292" y="2031122"/>
            <a:ext cx="1414614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প্রতিবিম্ব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684109" y="4950066"/>
            <a:ext cx="4300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প্রতিবিম্বের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বক্রতার কেন্দ্রে   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062720" y="5345207"/>
            <a:ext cx="278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প্রকৃতিঃ বাস্তব ও উল্টো  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955614" y="5740348"/>
            <a:ext cx="3140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আকৃতিঃ লক্ষ্যবস্তুর সমান  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9353">
            <a:off x="8947725" y="4662371"/>
            <a:ext cx="1638602" cy="119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165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7" grpId="0" animBg="1"/>
      <p:bldP spid="117" grpId="0" animBg="1"/>
      <p:bldP spid="118" grpId="0"/>
      <p:bldP spid="145" grpId="0" animBg="1"/>
      <p:bldP spid="146" grpId="0"/>
      <p:bldP spid="147" grpId="0" animBg="1"/>
      <p:bldP spid="148" grpId="0"/>
      <p:bldP spid="149" grpId="0" animBg="1"/>
      <p:bldP spid="150" grpId="0"/>
      <p:bldP spid="151" grpId="0"/>
      <p:bldP spid="152" grpId="0"/>
      <p:bldP spid="1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wn Ribbon 57">
            <a:hlinkClick r:id="rId2" action="ppaction://hlinksldjump"/>
          </p:cNvPr>
          <p:cNvSpPr/>
          <p:nvPr/>
        </p:nvSpPr>
        <p:spPr>
          <a:xfrm>
            <a:off x="2903680" y="189041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bn-IN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গঠন প্রক্রিয়ার বিশ্লেষণ   </a:t>
            </a:r>
            <a:endParaRPr lang="en-US" sz="2800" b="1" kern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 rot="10800000">
            <a:off x="8850072" y="2887824"/>
            <a:ext cx="1552912" cy="3716663"/>
            <a:chOff x="2368047" y="1120590"/>
            <a:chExt cx="1877228" cy="2529168"/>
          </a:xfrm>
        </p:grpSpPr>
        <p:grpSp>
          <p:nvGrpSpPr>
            <p:cNvPr id="60" name="Group 59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65" name="Rectangle 64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prstClr val="black"/>
                    </a:solidFill>
                    <a:latin typeface="Garamond" panose="02020404030301010803"/>
                    <a:cs typeface="+mn-cs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Garamond" panose="02020404030301010803"/>
                    <a:cs typeface="+mn-cs"/>
                  </a:endParaRPr>
                </a:p>
              </p:txBody>
            </p:sp>
          </p:grpSp>
          <p:sp>
            <p:nvSpPr>
              <p:cNvPr id="63" name="Moon 62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Garamond" panose="02020404030301010803"/>
                  <a:cs typeface="+mn-cs"/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Garamond" panose="02020404030301010803"/>
                <a:cs typeface="+mn-cs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168156" y="2292713"/>
            <a:ext cx="1423017" cy="1947380"/>
            <a:chOff x="2368047" y="1120590"/>
            <a:chExt cx="1877228" cy="2529168"/>
          </a:xfrm>
        </p:grpSpPr>
        <p:grpSp>
          <p:nvGrpSpPr>
            <p:cNvPr id="69" name="Group 68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110" name="Rectangle 109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prstClr val="black"/>
                    </a:solidFill>
                    <a:latin typeface="Garamond" panose="02020404030301010803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Garamond" panose="02020404030301010803"/>
                    <a:cs typeface="+mn-cs"/>
                  </a:endParaRPr>
                </a:p>
              </p:txBody>
            </p:sp>
          </p:grpSp>
          <p:sp>
            <p:nvSpPr>
              <p:cNvPr id="72" name="Moon 71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Garamond" panose="02020404030301010803"/>
                  <a:cs typeface="+mn-cs"/>
                </a:endParaRPr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Garamond" panose="02020404030301010803"/>
                <a:cs typeface="+mn-cs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1555490" y="1273074"/>
            <a:ext cx="7711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বক্রতার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প্রধানফোকাসের মাঝখানে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4714261" y="2277093"/>
            <a:ext cx="592804" cy="2920241"/>
            <a:chOff x="4724746" y="2630370"/>
            <a:chExt cx="512663" cy="1822450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9" t="6206" r="12587" b="6577"/>
            <a:stretch/>
          </p:blipFill>
          <p:spPr bwMode="auto">
            <a:xfrm>
              <a:off x="4724746" y="2630370"/>
              <a:ext cx="512663" cy="182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TextBox 120"/>
            <p:cNvSpPr txBox="1"/>
            <p:nvPr/>
          </p:nvSpPr>
          <p:spPr>
            <a:xfrm>
              <a:off x="4764879" y="3247319"/>
              <a:ext cx="469049" cy="326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621619" y="3150379"/>
            <a:ext cx="8194617" cy="1110052"/>
            <a:chOff x="245368" y="3048596"/>
            <a:chExt cx="8382000" cy="1044049"/>
          </a:xfrm>
        </p:grpSpPr>
        <p:grpSp>
          <p:nvGrpSpPr>
            <p:cNvPr id="123" name="Group 122"/>
            <p:cNvGrpSpPr/>
            <p:nvPr/>
          </p:nvGrpSpPr>
          <p:grpSpPr>
            <a:xfrm>
              <a:off x="245368" y="3048596"/>
              <a:ext cx="8382000" cy="1030170"/>
              <a:chOff x="245368" y="3048596"/>
              <a:chExt cx="8382000" cy="1030170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245368" y="3055972"/>
                <a:ext cx="8382000" cy="1022794"/>
                <a:chOff x="245368" y="3055972"/>
                <a:chExt cx="8382000" cy="1022794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245368" y="3512597"/>
                  <a:ext cx="8382000" cy="566169"/>
                  <a:chOff x="245368" y="3512597"/>
                  <a:chExt cx="8382000" cy="566169"/>
                </a:xfrm>
              </p:grpSpPr>
              <p:grpSp>
                <p:nvGrpSpPr>
                  <p:cNvPr id="129" name="Group 128"/>
                  <p:cNvGrpSpPr/>
                  <p:nvPr/>
                </p:nvGrpSpPr>
                <p:grpSpPr>
                  <a:xfrm>
                    <a:off x="245368" y="3512597"/>
                    <a:ext cx="8382000" cy="164800"/>
                    <a:chOff x="169168" y="3880511"/>
                    <a:chExt cx="8382000" cy="164800"/>
                  </a:xfrm>
                </p:grpSpPr>
                <p:sp>
                  <p:nvSpPr>
                    <p:cNvPr id="131" name="Isosceles Triangle 130"/>
                    <p:cNvSpPr/>
                    <p:nvPr/>
                  </p:nvSpPr>
                  <p:spPr>
                    <a:xfrm rot="5552211">
                      <a:off x="2839371" y="3916882"/>
                      <a:ext cx="129041" cy="127527"/>
                    </a:xfrm>
                    <a:prstGeom prst="triangle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986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169168" y="3880511"/>
                      <a:ext cx="8382000" cy="164800"/>
                      <a:chOff x="169168" y="3475641"/>
                      <a:chExt cx="8382000" cy="164800"/>
                    </a:xfrm>
                  </p:grpSpPr>
                  <p:cxnSp>
                    <p:nvCxnSpPr>
                      <p:cNvPr id="133" name="Straight Connector 132"/>
                      <p:cNvCxnSpPr/>
                      <p:nvPr/>
                    </p:nvCxnSpPr>
                    <p:spPr>
                      <a:xfrm flipV="1">
                        <a:off x="169168" y="3537408"/>
                        <a:ext cx="8382000" cy="38323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4" name="Isosceles Triangle 133"/>
                      <p:cNvSpPr/>
                      <p:nvPr/>
                    </p:nvSpPr>
                    <p:spPr>
                      <a:xfrm rot="5552211">
                        <a:off x="6697619" y="3486178"/>
                        <a:ext cx="164800" cy="143726"/>
                      </a:xfrm>
                      <a:prstGeom prst="triangle">
                        <a:avLst/>
                      </a:prstGeom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3986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2021895" y="3586657"/>
                    <a:ext cx="689246" cy="4921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3986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b="1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F</a:t>
                    </a:r>
                    <a:r>
                      <a:rPr lang="en-US" sz="2800" b="1" baseline="-2500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</p:grpSp>
            <p:sp>
              <p:nvSpPr>
                <p:cNvPr id="128" name="TextBox 127"/>
                <p:cNvSpPr txBox="1"/>
                <p:nvPr/>
              </p:nvSpPr>
              <p:spPr>
                <a:xfrm>
                  <a:off x="4961452" y="3055972"/>
                  <a:ext cx="562515" cy="492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398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F</a:t>
                  </a:r>
                  <a:r>
                    <a:rPr lang="en-US" sz="2800" b="1" baseline="-2500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126" name="TextBox 125"/>
              <p:cNvSpPr txBox="1"/>
              <p:nvPr/>
            </p:nvSpPr>
            <p:spPr>
              <a:xfrm>
                <a:off x="6366411" y="3048596"/>
                <a:ext cx="609021" cy="492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98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sz="2800" b="1" baseline="-250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570836" y="3600535"/>
              <a:ext cx="609021" cy="492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003984" y="2741112"/>
            <a:ext cx="1956693" cy="195959"/>
            <a:chOff x="2252377" y="5289005"/>
            <a:chExt cx="5773492" cy="232381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252377" y="5423951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7" name="Isosceles Triangle 136"/>
            <p:cNvSpPr/>
            <p:nvPr/>
          </p:nvSpPr>
          <p:spPr>
            <a:xfrm rot="5400000">
              <a:off x="4060818" y="5354501"/>
              <a:ext cx="232381" cy="10139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 rot="1917323">
            <a:off x="4967273" y="2843642"/>
            <a:ext cx="4534247" cy="2783952"/>
            <a:chOff x="3057161" y="3655848"/>
            <a:chExt cx="5782917" cy="2993036"/>
          </a:xfrm>
        </p:grpSpPr>
        <p:cxnSp>
          <p:nvCxnSpPr>
            <p:cNvPr id="139" name="Straight Connector 138"/>
            <p:cNvCxnSpPr/>
            <p:nvPr/>
          </p:nvCxnSpPr>
          <p:spPr>
            <a:xfrm rot="19651097">
              <a:off x="3057161" y="3655848"/>
              <a:ext cx="5782917" cy="299303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0" name="Isosceles Triangle 139"/>
            <p:cNvSpPr/>
            <p:nvPr/>
          </p:nvSpPr>
          <p:spPr>
            <a:xfrm rot="5400000">
              <a:off x="3925522" y="5117701"/>
              <a:ext cx="232381" cy="101389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 rot="1473998">
            <a:off x="2745610" y="3520081"/>
            <a:ext cx="7142915" cy="1475690"/>
            <a:chOff x="2193523" y="4948142"/>
            <a:chExt cx="5438961" cy="776776"/>
          </a:xfrm>
        </p:grpSpPr>
        <p:cxnSp>
          <p:nvCxnSpPr>
            <p:cNvPr id="142" name="Straight Connector 141"/>
            <p:cNvCxnSpPr/>
            <p:nvPr/>
          </p:nvCxnSpPr>
          <p:spPr>
            <a:xfrm rot="20779085">
              <a:off x="2193523" y="4948142"/>
              <a:ext cx="5438961" cy="7767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3" name="Isosceles Triangle 142"/>
            <p:cNvSpPr/>
            <p:nvPr/>
          </p:nvSpPr>
          <p:spPr>
            <a:xfrm rot="5400000">
              <a:off x="3222598" y="5340456"/>
              <a:ext cx="84419" cy="74368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5" name="Down Arrow 144"/>
          <p:cNvSpPr/>
          <p:nvPr/>
        </p:nvSpPr>
        <p:spPr>
          <a:xfrm rot="19674562">
            <a:off x="2423371" y="2763976"/>
            <a:ext cx="283247" cy="388111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NikoshBAN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 rot="19911600">
            <a:off x="1628694" y="2407269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লক্ষ্যবস্তু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7" name="Down Arrow 146"/>
          <p:cNvSpPr/>
          <p:nvPr/>
        </p:nvSpPr>
        <p:spPr>
          <a:xfrm rot="14741702">
            <a:off x="4410444" y="4442882"/>
            <a:ext cx="225336" cy="39914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NikoshBAN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 rot="3610775">
            <a:off x="3707566" y="4546417"/>
            <a:ext cx="750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লেন্স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9" name="Down Arrow 148"/>
          <p:cNvSpPr/>
          <p:nvPr/>
        </p:nvSpPr>
        <p:spPr>
          <a:xfrm rot="565277">
            <a:off x="9301848" y="3023833"/>
            <a:ext cx="272741" cy="45441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NikoshBAN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 rot="21446929">
            <a:off x="8569764" y="2354158"/>
            <a:ext cx="1414614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প্রতিবিম্ব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041399" y="5285625"/>
            <a:ext cx="543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প্রতিবিম্বের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বক্রতার কেন্দ্রের বাইরে    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409775" y="5682935"/>
            <a:ext cx="278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প্রকৃতিঃ বাস্তব ও উল্টো  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330537" y="6076422"/>
            <a:ext cx="3547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আকৃতিঃ লক্ষ্যবস্তুর চেয়ে বড়   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6139">
            <a:off x="9154807" y="5384325"/>
            <a:ext cx="1638602" cy="1191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33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18" grpId="0"/>
      <p:bldP spid="145" grpId="0" animBg="1"/>
      <p:bldP spid="146" grpId="0"/>
      <p:bldP spid="147" grpId="0" animBg="1"/>
      <p:bldP spid="148" grpId="0"/>
      <p:bldP spid="149" grpId="0" animBg="1"/>
      <p:bldP spid="150" grpId="0"/>
      <p:bldP spid="151" grpId="0"/>
      <p:bldP spid="152" grpId="0"/>
      <p:bldP spid="1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wn Ribbon 57">
            <a:hlinkClick r:id="rId2" action="ppaction://hlinksldjump"/>
          </p:cNvPr>
          <p:cNvSpPr/>
          <p:nvPr/>
        </p:nvSpPr>
        <p:spPr>
          <a:xfrm>
            <a:off x="3768575" y="161422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bn-IN" sz="28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গঠন প্রক্রিয়ার বিশ্লেষণ   </a:t>
            </a:r>
            <a:endParaRPr lang="en-US" sz="2800" b="1" kern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510855" y="-1152376"/>
            <a:ext cx="1938918" cy="6738046"/>
            <a:chOff x="2368046" y="1120590"/>
            <a:chExt cx="1877229" cy="2529168"/>
          </a:xfrm>
        </p:grpSpPr>
        <p:grpSp>
          <p:nvGrpSpPr>
            <p:cNvPr id="60" name="Group 59"/>
            <p:cNvGrpSpPr/>
            <p:nvPr/>
          </p:nvGrpSpPr>
          <p:grpSpPr>
            <a:xfrm>
              <a:off x="2368046" y="1120590"/>
              <a:ext cx="1877229" cy="2529168"/>
              <a:chOff x="2368046" y="1120590"/>
              <a:chExt cx="1877229" cy="2529168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2368046" y="1731870"/>
                <a:ext cx="1877229" cy="1917888"/>
                <a:chOff x="2368046" y="1731870"/>
                <a:chExt cx="1877229" cy="1917888"/>
              </a:xfrm>
            </p:grpSpPr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65" name="Rectangle 64"/>
                <p:cNvSpPr/>
                <p:nvPr/>
              </p:nvSpPr>
              <p:spPr>
                <a:xfrm>
                  <a:off x="2368046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prstClr val="black"/>
                    </a:solidFill>
                    <a:latin typeface="Garamond" panose="02020404030301010803"/>
                    <a:cs typeface="+mn-cs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Garamond" panose="02020404030301010803"/>
                    <a:cs typeface="+mn-cs"/>
                  </a:endParaRPr>
                </a:p>
              </p:txBody>
            </p:sp>
          </p:grpSp>
          <p:sp>
            <p:nvSpPr>
              <p:cNvPr id="63" name="Moon 62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Garamond" panose="02020404030301010803"/>
                  <a:cs typeface="+mn-cs"/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Garamond" panose="02020404030301010803"/>
                <a:cs typeface="+mn-cs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290319" y="2526296"/>
            <a:ext cx="1476969" cy="2039056"/>
            <a:chOff x="2368047" y="1120590"/>
            <a:chExt cx="1877228" cy="2529168"/>
          </a:xfrm>
        </p:grpSpPr>
        <p:grpSp>
          <p:nvGrpSpPr>
            <p:cNvPr id="69" name="Group 68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110" name="Rectangle 109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dirty="0">
                    <a:solidFill>
                      <a:prstClr val="black"/>
                    </a:solidFill>
                    <a:latin typeface="Garamond" panose="02020404030301010803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solidFill>
                  <a:sysClr val="window" lastClr="FFFFFF"/>
                </a:solidFill>
                <a:ln w="15875" cap="rnd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Garamond" panose="02020404030301010803"/>
                    <a:cs typeface="+mn-cs"/>
                  </a:endParaRPr>
                </a:p>
              </p:txBody>
            </p:sp>
          </p:grpSp>
          <p:sp>
            <p:nvSpPr>
              <p:cNvPr id="72" name="Moon 71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solidFill>
                <a:sysClr val="window" lastClr="FFFFFF"/>
              </a:solidFill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Garamond" panose="02020404030301010803"/>
                  <a:cs typeface="+mn-cs"/>
                </a:endParaRPr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solidFill>
              <a:sysClr val="window" lastClr="FFFFFF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Garamond" panose="02020404030301010803"/>
                <a:cs typeface="+mn-cs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5752081" y="1259820"/>
            <a:ext cx="4561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</a:t>
            </a:r>
            <a:r>
              <a:rPr lang="bn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প্রধানফোকাস ও আলোক </a:t>
            </a:r>
          </a:p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কেন্দ্রের মাঝখানে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5982430" y="2592370"/>
            <a:ext cx="592804" cy="2920241"/>
            <a:chOff x="4724746" y="2630370"/>
            <a:chExt cx="512663" cy="1822450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9" t="6206" r="12587" b="6577"/>
            <a:stretch/>
          </p:blipFill>
          <p:spPr bwMode="auto">
            <a:xfrm>
              <a:off x="4724746" y="2630370"/>
              <a:ext cx="512663" cy="182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TextBox 120"/>
            <p:cNvSpPr txBox="1"/>
            <p:nvPr/>
          </p:nvSpPr>
          <p:spPr>
            <a:xfrm>
              <a:off x="4764879" y="3247319"/>
              <a:ext cx="469049" cy="326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984685" y="3459541"/>
            <a:ext cx="8194618" cy="1094351"/>
            <a:chOff x="616732" y="3035833"/>
            <a:chExt cx="8382000" cy="1029281"/>
          </a:xfrm>
        </p:grpSpPr>
        <p:grpSp>
          <p:nvGrpSpPr>
            <p:cNvPr id="123" name="Group 122"/>
            <p:cNvGrpSpPr/>
            <p:nvPr/>
          </p:nvGrpSpPr>
          <p:grpSpPr>
            <a:xfrm>
              <a:off x="616732" y="3035833"/>
              <a:ext cx="8382000" cy="1029281"/>
              <a:chOff x="616732" y="3035833"/>
              <a:chExt cx="8382000" cy="1029281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616732" y="3035833"/>
                <a:ext cx="8382000" cy="1029281"/>
                <a:chOff x="616732" y="3035833"/>
                <a:chExt cx="8382000" cy="1029281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616732" y="3512597"/>
                  <a:ext cx="8382000" cy="552517"/>
                  <a:chOff x="616732" y="3512597"/>
                  <a:chExt cx="8382000" cy="552517"/>
                </a:xfrm>
              </p:grpSpPr>
              <p:grpSp>
                <p:nvGrpSpPr>
                  <p:cNvPr id="129" name="Group 128"/>
                  <p:cNvGrpSpPr/>
                  <p:nvPr/>
                </p:nvGrpSpPr>
                <p:grpSpPr>
                  <a:xfrm>
                    <a:off x="616732" y="3512597"/>
                    <a:ext cx="8382000" cy="164800"/>
                    <a:chOff x="540532" y="3880511"/>
                    <a:chExt cx="8382000" cy="164800"/>
                  </a:xfrm>
                </p:grpSpPr>
                <p:sp>
                  <p:nvSpPr>
                    <p:cNvPr id="131" name="Isosceles Triangle 130"/>
                    <p:cNvSpPr/>
                    <p:nvPr/>
                  </p:nvSpPr>
                  <p:spPr>
                    <a:xfrm rot="5552211">
                      <a:off x="2839371" y="3916882"/>
                      <a:ext cx="129041" cy="127527"/>
                    </a:xfrm>
                    <a:prstGeom prst="triangle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986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540532" y="3880511"/>
                      <a:ext cx="8382000" cy="164800"/>
                      <a:chOff x="540532" y="3475641"/>
                      <a:chExt cx="8382000" cy="164800"/>
                    </a:xfrm>
                  </p:grpSpPr>
                  <p:cxnSp>
                    <p:nvCxnSpPr>
                      <p:cNvPr id="133" name="Straight Connector 132"/>
                      <p:cNvCxnSpPr/>
                      <p:nvPr/>
                    </p:nvCxnSpPr>
                    <p:spPr>
                      <a:xfrm flipV="1">
                        <a:off x="540532" y="3537408"/>
                        <a:ext cx="8382000" cy="38323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4" name="Isosceles Triangle 133"/>
                      <p:cNvSpPr/>
                      <p:nvPr/>
                    </p:nvSpPr>
                    <p:spPr>
                      <a:xfrm rot="5552211">
                        <a:off x="6697619" y="3486178"/>
                        <a:ext cx="164800" cy="143726"/>
                      </a:xfrm>
                      <a:prstGeom prst="triangle">
                        <a:avLst/>
                      </a:prstGeom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3986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prstClr val="white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3081298" y="3573004"/>
                    <a:ext cx="689246" cy="492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3986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2800" b="1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F</a:t>
                    </a:r>
                    <a:r>
                      <a:rPr lang="en-US" sz="2800" b="1" baseline="-2500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</p:grpSp>
            <p:sp>
              <p:nvSpPr>
                <p:cNvPr id="128" name="TextBox 127"/>
                <p:cNvSpPr txBox="1"/>
                <p:nvPr/>
              </p:nvSpPr>
              <p:spPr>
                <a:xfrm>
                  <a:off x="6029021" y="3035833"/>
                  <a:ext cx="562515" cy="492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398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F</a:t>
                  </a:r>
                  <a:r>
                    <a:rPr lang="en-US" sz="2800" b="1" baseline="-2500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126" name="TextBox 125"/>
              <p:cNvSpPr txBox="1"/>
              <p:nvPr/>
            </p:nvSpPr>
            <p:spPr>
              <a:xfrm>
                <a:off x="7217088" y="3035833"/>
                <a:ext cx="609021" cy="492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98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sz="2800" b="1" baseline="-250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1629423" y="3550323"/>
              <a:ext cx="609021" cy="492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119719" y="2982484"/>
            <a:ext cx="1133310" cy="204468"/>
            <a:chOff x="2252377" y="5311807"/>
            <a:chExt cx="5773492" cy="104708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252377" y="5354908"/>
              <a:ext cx="5773492" cy="1424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7" name="Isosceles Triangle 136"/>
            <p:cNvSpPr/>
            <p:nvPr/>
          </p:nvSpPr>
          <p:spPr>
            <a:xfrm rot="5400000">
              <a:off x="4323527" y="5164951"/>
              <a:ext cx="104708" cy="398420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 rot="2433906">
            <a:off x="6239174" y="3096177"/>
            <a:ext cx="2619916" cy="2159904"/>
            <a:chOff x="4094346" y="3102498"/>
            <a:chExt cx="3341406" cy="2322120"/>
          </a:xfrm>
        </p:grpSpPr>
        <p:cxnSp>
          <p:nvCxnSpPr>
            <p:cNvPr id="139" name="Straight Connector 138"/>
            <p:cNvCxnSpPr/>
            <p:nvPr/>
          </p:nvCxnSpPr>
          <p:spPr>
            <a:xfrm rot="19166094">
              <a:off x="4094346" y="3102498"/>
              <a:ext cx="3341406" cy="23221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0" name="Isosceles Triangle 139"/>
            <p:cNvSpPr/>
            <p:nvPr/>
          </p:nvSpPr>
          <p:spPr>
            <a:xfrm rot="5400000">
              <a:off x="4443849" y="4237347"/>
              <a:ext cx="232381" cy="101389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 rot="2287978">
            <a:off x="4692555" y="3846639"/>
            <a:ext cx="4066118" cy="1233343"/>
            <a:chOff x="3568674" y="4537246"/>
            <a:chExt cx="5438961" cy="776776"/>
          </a:xfrm>
        </p:grpSpPr>
        <p:cxnSp>
          <p:nvCxnSpPr>
            <p:cNvPr id="142" name="Straight Connector 141"/>
            <p:cNvCxnSpPr/>
            <p:nvPr/>
          </p:nvCxnSpPr>
          <p:spPr>
            <a:xfrm rot="20779085">
              <a:off x="3568674" y="4537246"/>
              <a:ext cx="5438961" cy="7767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3" name="Isosceles Triangle 142"/>
            <p:cNvSpPr/>
            <p:nvPr/>
          </p:nvSpPr>
          <p:spPr>
            <a:xfrm rot="5400000">
              <a:off x="4375724" y="4837927"/>
              <a:ext cx="84419" cy="74368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5" name="Down Arrow 144"/>
          <p:cNvSpPr/>
          <p:nvPr/>
        </p:nvSpPr>
        <p:spPr>
          <a:xfrm rot="18294053">
            <a:off x="4573120" y="3286221"/>
            <a:ext cx="288141" cy="39332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NikoshBAN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 rot="18510543">
            <a:off x="3670535" y="3001747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লক্ষ্যবস্তু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7" name="Down Arrow 146"/>
          <p:cNvSpPr/>
          <p:nvPr/>
        </p:nvSpPr>
        <p:spPr>
          <a:xfrm rot="14741702">
            <a:off x="5591850" y="4532768"/>
            <a:ext cx="225336" cy="39914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NikoshBAN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 rot="3610775">
            <a:off x="4927195" y="4655391"/>
            <a:ext cx="750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লেন্স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9" name="Down Arrow 148"/>
          <p:cNvSpPr/>
          <p:nvPr/>
        </p:nvSpPr>
        <p:spPr>
          <a:xfrm rot="18431342">
            <a:off x="2027707" y="1233138"/>
            <a:ext cx="261845" cy="345906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NikoshBAN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 rot="19120254">
            <a:off x="1202057" y="752496"/>
            <a:ext cx="1414614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প্রতিবিম্ব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665401" y="5490089"/>
            <a:ext cx="596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প্রতিবিম্বের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বস্তু যে পাশে প্রতিবিম্ব সেই পাশে 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030551" y="5847573"/>
            <a:ext cx="354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প্রকৃতিঃ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অবাস্তব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974738" y="6183297"/>
            <a:ext cx="269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9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আকৃতিঃ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বিবর্ধিত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6139">
            <a:off x="7999124" y="5101060"/>
            <a:ext cx="1638602" cy="1191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 flipV="1">
            <a:off x="2583440" y="563754"/>
            <a:ext cx="3577403" cy="2482375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2584953" y="618975"/>
            <a:ext cx="2582922" cy="2471142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573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18" grpId="0"/>
      <p:bldP spid="145" grpId="0" animBg="1"/>
      <p:bldP spid="146" grpId="0"/>
      <p:bldP spid="147" grpId="0" animBg="1"/>
      <p:bldP spid="148" grpId="0"/>
      <p:bldP spid="149" grpId="0" animBg="1"/>
      <p:bldP spid="150" grpId="0"/>
      <p:bldP spid="151" grpId="0"/>
      <p:bldP spid="152" grpId="0"/>
      <p:bldP spid="1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3820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-t </a:t>
            </a:r>
            <a:r>
              <a:rPr lang="en-US" sz="36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u="sng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j‡Ýi</a:t>
            </a:r>
            <a:r>
              <a:rPr lang="en-US" sz="36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u="sng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6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36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u="sng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</a:t>
            </a:r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t </a:t>
            </a:r>
            <a:endParaRPr lang="en-US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371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eµZvi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†K›`ª,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eµZvi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e¨vmva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©,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Aÿ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dvKvm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‡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dvKvm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`~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iZ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¡, </a:t>
            </a:r>
            <a:r>
              <a:rPr lang="en-US" sz="32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Av‡jvK</a:t>
            </a:r>
            <a:r>
              <a:rPr lang="en-US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†K›`ªª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2286001"/>
            <a:ext cx="914400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u="sng" dirty="0" err="1">
                <a:ln w="50800"/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eµZvi</a:t>
            </a:r>
            <a:r>
              <a:rPr lang="en-US" sz="3200" b="1" u="sng" dirty="0">
                <a:ln w="50800"/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†K›`</a:t>
            </a:r>
            <a:r>
              <a:rPr lang="en-US" sz="3200" b="1" dirty="0">
                <a:ln w="50800"/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ª t</a:t>
            </a:r>
            <a:r>
              <a:rPr lang="en-US" sz="3200" b="1" dirty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j‡Ýi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†_‡K †`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Lvhvq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†h, 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cÖ‡Z¨KwU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c„ô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GK 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Mvj‡Ki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Ask| 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myZis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j‡Ýi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eµZvi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†K›`ª `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ywU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j‡Ýi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c„ô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Mvj‡Ki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Ask †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mB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Mvj‡Ki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†K›`ª‡K †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j‡Ýi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H c„‡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ôi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eµZvi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†K›`ª 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wP‡Î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ln w="50800"/>
                <a:cs typeface="Times New Roman" pitchFamily="18" charset="0"/>
              </a:rPr>
              <a:t>C</a:t>
            </a:r>
            <a:r>
              <a:rPr lang="en-US" sz="3200" b="1" baseline="-25000" dirty="0">
                <a:ln w="50800"/>
                <a:cs typeface="Times New Roman" pitchFamily="18" charset="0"/>
              </a:rPr>
              <a:t>1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I </a:t>
            </a:r>
            <a:r>
              <a:rPr lang="en-US" sz="3200" b="1" dirty="0">
                <a:ln w="50800"/>
                <a:cs typeface="Times New Roman" pitchFamily="18" charset="0"/>
              </a:rPr>
              <a:t>C</a:t>
            </a:r>
            <a:r>
              <a:rPr lang="en-US" sz="3200" b="1" baseline="-25000" dirty="0">
                <a:ln w="50800"/>
                <a:cs typeface="Times New Roman" pitchFamily="18" charset="0"/>
              </a:rPr>
              <a:t>2 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j‡Ýi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50800"/>
                <a:latin typeface="SutonnyMJ" pitchFamily="2" charset="0"/>
                <a:cs typeface="SutonnyMJ" pitchFamily="2" charset="0"/>
              </a:rPr>
              <a:t>eµZvi</a:t>
            </a:r>
            <a:r>
              <a:rPr lang="en-US" sz="3200" b="1" dirty="0">
                <a:ln w="50800"/>
                <a:latin typeface="SutonnyMJ" pitchFamily="2" charset="0"/>
                <a:cs typeface="SutonnyMJ" pitchFamily="2" charset="0"/>
              </a:rPr>
              <a:t> †K›`ª|</a:t>
            </a:r>
            <a:endParaRPr lang="en-US" sz="3200" b="1" dirty="0">
              <a:ln w="50800"/>
            </a:endParaRPr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1643" y="4516394"/>
            <a:ext cx="4564258" cy="234160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28801" y="4348104"/>
            <a:ext cx="4138497" cy="2222633"/>
            <a:chOff x="162917" y="4495800"/>
            <a:chExt cx="4138497" cy="2222633"/>
          </a:xfrm>
        </p:grpSpPr>
        <p:grpSp>
          <p:nvGrpSpPr>
            <p:cNvPr id="8" name="Group 7"/>
            <p:cNvGrpSpPr/>
            <p:nvPr/>
          </p:nvGrpSpPr>
          <p:grpSpPr>
            <a:xfrm>
              <a:off x="162917" y="4495800"/>
              <a:ext cx="4138497" cy="2222633"/>
              <a:chOff x="162917" y="4495800"/>
              <a:chExt cx="4138497" cy="2222633"/>
            </a:xfrm>
          </p:grpSpPr>
          <p:pic>
            <p:nvPicPr>
              <p:cNvPr id="5" name="Picture 4" descr="images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2917" y="4495800"/>
                <a:ext cx="4138497" cy="2222633"/>
              </a:xfrm>
              <a:prstGeom prst="rect">
                <a:avLst/>
              </a:prstGeom>
            </p:spPr>
          </p:pic>
          <p:sp>
            <p:nvSpPr>
              <p:cNvPr id="7" name="Oval 6"/>
              <p:cNvSpPr/>
              <p:nvPr/>
            </p:nvSpPr>
            <p:spPr>
              <a:xfrm>
                <a:off x="644856" y="4800600"/>
                <a:ext cx="1752600" cy="1752600"/>
              </a:xfrm>
              <a:prstGeom prst="ellipse">
                <a:avLst/>
              </a:prstGeom>
              <a:noFill/>
              <a:ln>
                <a:solidFill>
                  <a:srgbClr val="3333CC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2191221" y="4815385"/>
              <a:ext cx="1676400" cy="1752600"/>
            </a:xfrm>
            <a:prstGeom prst="ellipse">
              <a:avLst/>
            </a:prstGeom>
            <a:noFill/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42772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5334000" y="682909"/>
            <a:ext cx="1429110" cy="52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03999"/>
            <a:ext cx="8381999" cy="504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3815023" y="3140534"/>
            <a:ext cx="3216584" cy="1777410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kern="0" spc="3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kern="0" spc="3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sz="2400" b="1" kern="0" spc="38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5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0" y="3410276"/>
            <a:ext cx="2296869" cy="136191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b="1" spc="3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2400" b="1" spc="3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 </a:t>
            </a:r>
            <a:r>
              <a:rPr lang="en-US" sz="2400" b="1" spc="3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defRPr/>
            </a:pPr>
            <a:r>
              <a:rPr lang="en-US" sz="135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1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>
              <a:defRPr/>
            </a:pPr>
            <a:endParaRPr lang="bn-BD" sz="135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159" y="1981823"/>
            <a:ext cx="1071155" cy="1229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/>
        </p:blipFill>
        <p:spPr>
          <a:xfrm rot="19940062">
            <a:off x="4049285" y="4284817"/>
            <a:ext cx="361250" cy="680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62" y="1727375"/>
            <a:ext cx="1254788" cy="149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4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914401"/>
            <a:ext cx="914400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eµZvi</a:t>
            </a:r>
            <a:r>
              <a:rPr lang="en-US" sz="32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e¨vmva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t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j‡Ýi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eµZvi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e¨vmva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`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ywU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j‡Ýi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c„ô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Mvj‡Ki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Ask †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mB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Mvj‡Ki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e¨vmva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©‡K †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j‡Ýi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H c„‡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ôi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eµZvi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e¨vmva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wP‡Î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r</a:t>
            </a:r>
            <a:r>
              <a:rPr lang="en-US" sz="3200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1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r</a:t>
            </a:r>
            <a:r>
              <a:rPr lang="en-US" sz="3200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h_v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µ‡g †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j‡Ýi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c„‡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ôi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eµZvi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e¨vmva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©|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1" y="4617338"/>
            <a:ext cx="3921529" cy="2253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895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u="sng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2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Aÿ</a:t>
            </a:r>
            <a:r>
              <a:rPr lang="en-US" sz="32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t †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j‡Ýi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Dfq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c„‡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ôi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eµZvi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†K‡›`ª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ga¨w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`‡q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MgbKvix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mij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iLv‡K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Aÿ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wP‡Î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</a:t>
            </a:r>
            <a:r>
              <a:rPr lang="en-US" sz="3200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1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</a:t>
            </a:r>
            <a:r>
              <a:rPr lang="en-US" sz="3200" b="1" baseline="-25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ga¨w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`‡q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MgbKvix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mij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iLvB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j‡Ýi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Aÿ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1" y="4465261"/>
            <a:ext cx="4138497" cy="2222633"/>
            <a:chOff x="162917" y="4495800"/>
            <a:chExt cx="4138497" cy="2222633"/>
          </a:xfrm>
        </p:grpSpPr>
        <p:grpSp>
          <p:nvGrpSpPr>
            <p:cNvPr id="8" name="Group 7"/>
            <p:cNvGrpSpPr/>
            <p:nvPr/>
          </p:nvGrpSpPr>
          <p:grpSpPr>
            <a:xfrm>
              <a:off x="162917" y="4495800"/>
              <a:ext cx="4138497" cy="2222633"/>
              <a:chOff x="162917" y="4495800"/>
              <a:chExt cx="4138497" cy="2222633"/>
            </a:xfrm>
          </p:grpSpPr>
          <p:pic>
            <p:nvPicPr>
              <p:cNvPr id="10" name="Picture 9" descr="images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2917" y="4495800"/>
                <a:ext cx="4138497" cy="2222633"/>
              </a:xfrm>
              <a:prstGeom prst="rect">
                <a:avLst/>
              </a:prstGeom>
            </p:spPr>
          </p:pic>
          <p:sp>
            <p:nvSpPr>
              <p:cNvPr id="11" name="Oval 10"/>
              <p:cNvSpPr/>
              <p:nvPr/>
            </p:nvSpPr>
            <p:spPr>
              <a:xfrm>
                <a:off x="644856" y="4800600"/>
                <a:ext cx="1752600" cy="17526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3333C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2191221" y="4815385"/>
              <a:ext cx="1676400" cy="1752600"/>
            </a:xfrm>
            <a:prstGeom prst="ellipse">
              <a:avLst/>
            </a:prstGeom>
            <a:noFill/>
            <a:ln w="12700" cap="flat" cmpd="sng" algn="ctr">
              <a:solidFill>
                <a:srgbClr val="3333C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8044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914400"/>
            <a:ext cx="914400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u="sng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28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u="sng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dvKvm</a:t>
            </a:r>
            <a:r>
              <a:rPr lang="en-US" sz="28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t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j‡Ýi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A‡ÿi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mgvšÍivj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AvcwZZ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iwk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¥¸”Q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cÖwZmi‡Yi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ci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A‡ÿi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Dci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†h we›`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y‡Z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wgwjZ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nq (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DËj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j‡Ý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we›`y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Acm„Z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nq (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AeZj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j‡Ý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 †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we›`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y‡K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j‡Ýi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dvKvm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wP‡Î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F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we›`y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j‡Ýi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dvKvm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 descr="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482883"/>
            <a:ext cx="3912025" cy="2200513"/>
          </a:xfrm>
          <a:prstGeom prst="rect">
            <a:avLst/>
          </a:prstGeom>
        </p:spPr>
      </p:pic>
      <p:pic>
        <p:nvPicPr>
          <p:cNvPr id="10" name="Picture 9" descr="img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1" y="4918770"/>
            <a:ext cx="3370275" cy="1771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388620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u="sng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dvKvm</a:t>
            </a:r>
            <a:r>
              <a:rPr lang="en-US" sz="28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`~</a:t>
            </a:r>
            <a:r>
              <a:rPr lang="en-US" sz="2800" b="1" u="sng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iZ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¡ t 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j‡Ýi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Av‡jvK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†K›`ª †_‡K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dvKvm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`~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iZ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¡‡K †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dvKvm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`~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iZ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wP‡Î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OF=f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dvKvm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`~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iZ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¡|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266700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u="sng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Av‡jvK</a:t>
            </a:r>
            <a:r>
              <a:rPr lang="en-US" sz="28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†K›`ª 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t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j‡Ýi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A‡ÿi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Dci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¯’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Ggb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we›`y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hvi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ga¨w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`‡q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Av‡jvK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iwk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¥ †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w`‡Ki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nq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‡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we›`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y‡K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j‡Ýi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Av‡jvK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†K›`ª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wP‡Î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we›`y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j‡Ýi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Av‡jvK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†K›`ª|</a:t>
            </a:r>
          </a:p>
        </p:txBody>
      </p:sp>
    </p:spTree>
    <p:extLst>
      <p:ext uri="{BB962C8B-B14F-4D97-AF65-F5344CB8AC3E}">
        <p14:creationId xmlns:p14="http://schemas.microsoft.com/office/powerpoint/2010/main" val="373048695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11430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নিচের 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অনুচ্ছেদটি পড় এবং সংশ্লিষ্ট প্রশ্ন গুলোর উত্তর দাওঃ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bn-IN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দ্বাদশ শ্রেণির ছাত্রী শিউলী শ্রেণিকক্ষে ব্লাকবোর্ডের লেখা ভালোভাবে দেখতে পায় না</a:t>
            </a:r>
            <a:r>
              <a:rPr lang="hi-IN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bn-IN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ফলে ডাক্টারের শরণাপন্ন হলে ডাক্টার তাকে</a:t>
            </a:r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-2D </a:t>
            </a:r>
            <a:r>
              <a:rPr lang="bn-IN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ক্ষমতাসম্পন্ন লেন্স চশমা হিসেবে ব্যবহারের পরামর্শ দিলেন</a:t>
            </a:r>
            <a:r>
              <a:rPr lang="hi-IN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r>
              <a:rPr lang="bn-IN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লেন্সের অভিসারি বা অপসারি ধর্ম ব্যবহার করে লেন্সকে চোখে চশমা হিসেবে ব্যবহার করা হয়।  </a:t>
            </a:r>
            <a:endParaRPr lang="en-US" sz="3200" b="1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</a:t>
            </a:r>
            <a:r>
              <a:rPr lang="bn-IN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</a:t>
            </a:r>
            <a:r>
              <a:rPr lang="bn-IN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লেন্স কাকে বলে</a:t>
            </a:r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 </a:t>
            </a:r>
            <a:r>
              <a:rPr lang="bn-IN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                                                                                             </a:t>
            </a:r>
            <a:r>
              <a:rPr lang="bn-IN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                                                                          </a:t>
            </a:r>
            <a:endParaRPr lang="en-US" sz="3200" b="1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</a:t>
            </a:r>
            <a:r>
              <a:rPr lang="bn-IN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</a:t>
            </a:r>
            <a:r>
              <a:rPr lang="bn-IN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লেন্সের ক্ষেত্রে সংজ্ঞা দাওঃ </a:t>
            </a:r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</a:t>
            </a:r>
            <a:r>
              <a:rPr lang="en-US" sz="32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i</a:t>
            </a:r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</a:t>
            </a:r>
            <a:r>
              <a:rPr lang="bn-IN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আলোক কেন্দ্র</a:t>
            </a:r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(ii) </a:t>
            </a:r>
            <a:r>
              <a:rPr lang="bn-IN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প্রধান ফোকাস</a:t>
            </a:r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                                    </a:t>
            </a:r>
            <a:r>
              <a:rPr lang="bn-IN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                                                                            </a:t>
            </a:r>
            <a:endParaRPr lang="en-US" sz="3200" b="1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</a:t>
            </a:r>
            <a:r>
              <a:rPr lang="bn-IN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</a:t>
            </a:r>
            <a:r>
              <a:rPr lang="bn-IN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শিউলির চশমার ফোকাস দূরত্ব নির্ণয় কর</a:t>
            </a:r>
            <a:r>
              <a:rPr lang="hi-IN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r>
              <a:rPr lang="bn-IN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                                                                   </a:t>
            </a:r>
            <a:r>
              <a:rPr lang="bn-IN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</a:t>
            </a:r>
            <a:r>
              <a:rPr lang="bn-IN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</a:t>
            </a:r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r>
              <a:rPr lang="bn-IN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লেন্সের ক্ষমতা বলতে কী বুঝ? প্রমান কর যে, লেন্সের ক্ষমতা এর ফোকাস দূরত্বের বিপরীত রাশি।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7881"/>
            <a:ext cx="77216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8765">
            <a:off x="374652" y="750888"/>
            <a:ext cx="3351213" cy="21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21631">
            <a:off x="481013" y="784225"/>
            <a:ext cx="3292475" cy="255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3860852" y="609600"/>
            <a:ext cx="8128023" cy="1600200"/>
          </a:xfrm>
          <a:prstGeom prst="wedgeRectCallout">
            <a:avLst>
              <a:gd name="adj1" fmla="val -52034"/>
              <a:gd name="adj2" fmla="val 12625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Plain">
              <a:avLst>
                <a:gd name="adj" fmla="val 49768"/>
              </a:avLst>
            </a:prstTxWarp>
          </a:bodyPr>
          <a:lstStyle/>
          <a:p>
            <a:pPr algn="ctr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2400" b="1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শতভাগ</a:t>
            </a:r>
            <a:r>
              <a:rPr lang="en-US" sz="24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2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2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defRPr/>
            </a:pPr>
            <a:r>
              <a:rPr lang="en-US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ফেলের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শূন্যের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কোটায়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56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5004">
        <p14:flip dir="r"/>
      </p:transition>
    </mc:Choice>
    <mc:Fallback xmlns="">
      <p:transition spd="slow" advTm="450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850"/>
            <a:ext cx="121666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37100" y="1697562"/>
            <a:ext cx="72390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চলুন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এসডিজি”এর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১৭টি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bn-IN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২০৩০</a:t>
            </a:r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সনের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bn-IN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পৃথিবীর সেরা এ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IN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সোনার </a:t>
            </a:r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গড়ি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563">
        <p14:flip dir="r"/>
      </p:transition>
    </mc:Choice>
    <mc:Fallback xmlns="">
      <p:transition spd="slow" advTm="245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121920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Avjøvn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&amp; </a:t>
            </a:r>
            <a:r>
              <a:rPr lang="bn-IN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bn-IN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 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 </a:t>
            </a: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mnvq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 </a:t>
            </a: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nDb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/>
            </a:r>
            <a:b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</a:br>
            <a:r>
              <a:rPr lang="en-US" altLang="en-US" sz="6600" dirty="0" err="1" smtClean="0">
                <a:solidFill>
                  <a:srgbClr val="FF0066"/>
                </a:solidFill>
                <a:latin typeface="SutonnyMJ" pitchFamily="2" charset="0"/>
              </a:rPr>
              <a:t>AvR</a:t>
            </a:r>
            <a:r>
              <a:rPr lang="en-US" altLang="en-US" sz="6600" dirty="0" smtClean="0">
                <a:solidFill>
                  <a:srgbClr val="FF0066"/>
                </a:solidFill>
                <a:latin typeface="SutonnyMJ" pitchFamily="2" charset="0"/>
              </a:rPr>
              <a:t> G </a:t>
            </a:r>
            <a:r>
              <a:rPr lang="en-US" altLang="en-US" sz="6600" dirty="0" err="1" smtClean="0">
                <a:solidFill>
                  <a:srgbClr val="FF0066"/>
                </a:solidFill>
                <a:latin typeface="SutonnyMJ" pitchFamily="2" charset="0"/>
              </a:rPr>
              <a:t>ch©šÍB</a:t>
            </a:r>
            <a:r>
              <a:rPr lang="en-US" altLang="en-US" sz="6600" dirty="0" smtClean="0">
                <a:solidFill>
                  <a:srgbClr val="FF0066"/>
                </a:solidFill>
                <a:latin typeface="SutonnyMJ" pitchFamily="2" charset="0"/>
              </a:rPr>
              <a:t/>
            </a:r>
            <a:br>
              <a:rPr lang="en-US" altLang="en-US" sz="6600" dirty="0" smtClean="0">
                <a:solidFill>
                  <a:srgbClr val="FF0066"/>
                </a:solidFill>
                <a:latin typeface="SutonnyMJ" pitchFamily="2" charset="0"/>
              </a:rPr>
            </a:b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‡</a:t>
            </a: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Lv`v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 </a:t>
            </a: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nv‡dR</a:t>
            </a:r>
            <a:endParaRPr lang="en-US" altLang="en-US" sz="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</a:endParaRPr>
          </a:p>
        </p:txBody>
      </p:sp>
      <p:pic>
        <p:nvPicPr>
          <p:cNvPr id="3" name="BA79244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171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6215">
        <p14:switch dir="r"/>
      </p:transition>
    </mc:Choice>
    <mc:Fallback xmlns="">
      <p:transition spd="slow" advTm="362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8641" y="1369913"/>
            <a:ext cx="3332111" cy="2773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20437" y="4971696"/>
            <a:ext cx="5885040" cy="646288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lvl="0"/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শিক্ষার্থীবৃন্দ !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এদেরকে কী বলে ? 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32685">
            <a:off x="4901506" y="3393145"/>
            <a:ext cx="1482000" cy="19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58" y="1369913"/>
            <a:ext cx="3359402" cy="2690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own Ribbon 7">
            <a:hlinkClick r:id="rId6" action="ppaction://hlinksldjump"/>
          </p:cNvPr>
          <p:cNvSpPr/>
          <p:nvPr/>
        </p:nvSpPr>
        <p:spPr>
          <a:xfrm>
            <a:off x="3759570" y="140632"/>
            <a:ext cx="4406774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 </a:t>
            </a:r>
            <a:r>
              <a:rPr lang="en-US" sz="36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5576291"/>
            <a:ext cx="5885040" cy="646288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lvl="0"/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শিক্ষার্থীবৃন্দ !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এদেরকে  লেন্স বলে ।  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67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1483">
        <p14:flip dir="r"/>
      </p:transition>
    </mc:Choice>
    <mc:Fallback xmlns="">
      <p:transition spd="slow" advTm="414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3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6 0.0037 L 0.13854 0.0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66700"/>
            <a:ext cx="11379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48345" y="466988"/>
            <a:ext cx="58166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5400" b="1" dirty="0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964" y="1659376"/>
            <a:ext cx="3331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3200" b="1" kern="0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kern="0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kern="0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b="1" kern="0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" b="1" kern="0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4777">
        <p14:switch dir="r"/>
      </p:transition>
    </mc:Choice>
    <mc:Fallback xmlns="">
      <p:transition spd="slow" advTm="247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1" y="3076297"/>
            <a:ext cx="8305799" cy="646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লেন্স কাকে বলে তা বলতে 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81201" y="3962468"/>
            <a:ext cx="8305799" cy="646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লেন্সের প্রকারভেদ ব্যাখ্যা করতে 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30453" y="1998722"/>
            <a:ext cx="7559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bn-BD" sz="44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.................</a:t>
            </a:r>
            <a:endParaRPr lang="en-US" sz="44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81201" y="4826118"/>
            <a:ext cx="8305799" cy="646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অভিসারী লেন্স কাকে বলে তা ব্যাখ্যা 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15840" y="650226"/>
            <a:ext cx="2835365" cy="106452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6600" b="1" dirty="0">
                <a:solidFill>
                  <a:srgbClr val="FF0000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rgbClr val="FF0000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81201" y="5769093"/>
            <a:ext cx="8305799" cy="646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অপসারী লেন্স কি তা বর্ণনা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902">
            <a:off x="434977" y="1141413"/>
            <a:ext cx="2660651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4000">
        <p14:prism isInverted="1"/>
      </p:transition>
    </mc:Choice>
    <mc:Fallback xmlns="">
      <p:transition spd="slow" advTm="3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3767" y="956294"/>
            <a:ext cx="3332111" cy="2773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32685">
            <a:off x="4793789" y="2790064"/>
            <a:ext cx="1482000" cy="19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43" y="998058"/>
            <a:ext cx="3359402" cy="2690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own Ribbon 7">
            <a:hlinkClick r:id="rId6" action="ppaction://hlinksldjump"/>
          </p:cNvPr>
          <p:cNvSpPr/>
          <p:nvPr/>
        </p:nvSpPr>
        <p:spPr>
          <a:xfrm>
            <a:off x="3759570" y="140632"/>
            <a:ext cx="4406774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 </a:t>
            </a:r>
            <a:r>
              <a:rPr lang="en-US" sz="36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4776302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4730658"/>
            <a:ext cx="8769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বেলনাকৃতি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প্রতিসারক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লেন্স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9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1483">
        <p14:flip dir="r"/>
      </p:transition>
    </mc:Choice>
    <mc:Fallback xmlns="">
      <p:transition spd="slow" advTm="414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3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6 0.0037 L 0.13854 0.0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914399"/>
            <a:ext cx="3606732" cy="3002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3999" y="5313766"/>
            <a:ext cx="4106027" cy="646288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lvl="0"/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শিক্ষার্থীবৃন্দ !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</a:t>
            </a: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5202" y="5886339"/>
            <a:ext cx="3436845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একটি উত্তল লেন্স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3758">
            <a:off x="2672574" y="3610715"/>
            <a:ext cx="1282102" cy="196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6206" r="12587" b="6577"/>
          <a:stretch/>
        </p:blipFill>
        <p:spPr bwMode="auto">
          <a:xfrm>
            <a:off x="7941418" y="952499"/>
            <a:ext cx="1011178" cy="39579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6508">
            <a:off x="9540300" y="1890529"/>
            <a:ext cx="1282102" cy="196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899583" y="5184085"/>
            <a:ext cx="4106027" cy="646288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lvl="0"/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শিক্ষার্থীবৃন্দ !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</a:t>
            </a: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6245" y="5780858"/>
            <a:ext cx="4392702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একটি উত্তল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লেন্স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Ribbon 18">
            <a:hlinkClick r:id="rId6" action="ppaction://hlinksldjump"/>
          </p:cNvPr>
          <p:cNvSpPr/>
          <p:nvPr/>
        </p:nvSpPr>
        <p:spPr>
          <a:xfrm>
            <a:off x="3759570" y="140632"/>
            <a:ext cx="4406774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 </a:t>
            </a:r>
            <a:r>
              <a:rPr lang="en-US" sz="36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82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83"/>
    </mc:Choice>
    <mc:Fallback xmlns="">
      <p:transition spd="slow" advTm="41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3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38 -0.00278 L 0.03751 -0.0060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63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78 0.17014 L -0.05378 -0.085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16" grpId="0"/>
      <p:bldP spid="16" grpId="1"/>
      <p:bldP spid="17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3975" y="5313766"/>
            <a:ext cx="4106027" cy="646288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lvl="0"/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শিক্ষার্থীবৃন্দ !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</a:t>
            </a: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4251" y="5817385"/>
            <a:ext cx="3825474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একটি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অবতল লেন্স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3758">
            <a:off x="2672574" y="3610715"/>
            <a:ext cx="1282102" cy="196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6508">
            <a:off x="9540300" y="1890529"/>
            <a:ext cx="1282102" cy="196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678472" y="4669815"/>
            <a:ext cx="4106027" cy="646288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lvl="0"/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শিক্ষার্থীবৃন্দ !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</a:t>
            </a: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7919" y="5273708"/>
            <a:ext cx="5257800" cy="64628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একটি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অবতল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লেন্স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Ribbon 18">
            <a:hlinkClick r:id="rId4" action="ppaction://hlinksldjump"/>
          </p:cNvPr>
          <p:cNvSpPr/>
          <p:nvPr/>
        </p:nvSpPr>
        <p:spPr>
          <a:xfrm>
            <a:off x="3759570" y="140632"/>
            <a:ext cx="4406774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 </a:t>
            </a:r>
            <a:r>
              <a:rPr lang="en-US" sz="36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75" y="952499"/>
            <a:ext cx="3679298" cy="2946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84" y="752080"/>
            <a:ext cx="7361316" cy="43170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83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83"/>
    </mc:Choice>
    <mc:Fallback xmlns="">
      <p:transition spd="slow" advTm="41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3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38 -0.00278 L 0.03751 -0.0060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63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78 0.17014 L -0.05378 -0.085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16" grpId="0"/>
      <p:bldP spid="16" grpId="1"/>
      <p:bldP spid="17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6206" r="12587" b="6577"/>
          <a:stretch/>
        </p:blipFill>
        <p:spPr bwMode="auto">
          <a:xfrm>
            <a:off x="3651250" y="2603830"/>
            <a:ext cx="735860" cy="2880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75" y="2075943"/>
            <a:ext cx="6711650" cy="3936079"/>
          </a:xfrm>
          <a:prstGeom prst="rect">
            <a:avLst/>
          </a:prstGeom>
        </p:spPr>
      </p:pic>
      <p:sp>
        <p:nvSpPr>
          <p:cNvPr id="5" name="Down Ribbon 4">
            <a:hlinkClick r:id="rId4" action="ppaction://hlinksldjump"/>
          </p:cNvPr>
          <p:cNvSpPr/>
          <p:nvPr/>
        </p:nvSpPr>
        <p:spPr>
          <a:xfrm>
            <a:off x="3759570" y="140632"/>
            <a:ext cx="4406774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kern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লেন্সের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9710" y="1252013"/>
            <a:ext cx="358849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লেন্স দুইপ্রকার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4930" y="573073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উত্তল লেন্স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4522" y="5741722"/>
            <a:ext cx="208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অবতল লেন্স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7110" y="125201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উত্তল লেন্স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7110" y="1752777"/>
            <a:ext cx="3004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অবতল লেন্স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1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4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6|7.8|5.8|2.6|6.6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7.2|4.2|4.8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6|7.8|5.8|2.6|6.6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6|7.8|5.8|2.6|6.6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6|7.8|5.8|2.6|6.6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"/>
</p:tagLst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4109</TotalTime>
  <Words>1098</Words>
  <Application>Microsoft Office PowerPoint</Application>
  <PresentationFormat>Widescreen</PresentationFormat>
  <Paragraphs>155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Arial</vt:lpstr>
      <vt:lpstr>Cambria Math</vt:lpstr>
      <vt:lpstr>Vrinda</vt:lpstr>
      <vt:lpstr>Times New Roman</vt:lpstr>
      <vt:lpstr>Garamond</vt:lpstr>
      <vt:lpstr>Calibri Light</vt:lpstr>
      <vt:lpstr>Verdana</vt:lpstr>
      <vt:lpstr>NikoshBAN</vt:lpstr>
      <vt:lpstr>Calibri</vt:lpstr>
      <vt:lpstr>Book Antiqua</vt:lpstr>
      <vt:lpstr>Wingdings</vt:lpstr>
      <vt:lpstr>SutonnyMJ</vt:lpstr>
      <vt:lpstr>7_Office Theme</vt:lpstr>
      <vt:lpstr>9_Office Theme</vt:lpstr>
      <vt:lpstr>4_Office Theme</vt:lpstr>
      <vt:lpstr>1_Office Theme</vt:lpstr>
      <vt:lpstr>3_Office Theme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PZz`©k Aa¨vq Av‡jvi cÖwZdjb (REFLECTION OF LIGHT)</dc:title>
  <dc:creator>bijoy</dc:creator>
  <cp:lastModifiedBy>user</cp:lastModifiedBy>
  <cp:revision>845</cp:revision>
  <dcterms:created xsi:type="dcterms:W3CDTF">2012-12-08T12:32:23Z</dcterms:created>
  <dcterms:modified xsi:type="dcterms:W3CDTF">2024-11-27T14:52:09Z</dcterms:modified>
</cp:coreProperties>
</file>